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6" r:id="rId4"/>
    <p:sldId id="272" r:id="rId5"/>
    <p:sldId id="284" r:id="rId6"/>
    <p:sldId id="275" r:id="rId7"/>
    <p:sldId id="274" r:id="rId8"/>
    <p:sldId id="260" r:id="rId9"/>
    <p:sldId id="261" r:id="rId10"/>
    <p:sldId id="262" r:id="rId11"/>
    <p:sldId id="277" r:id="rId12"/>
    <p:sldId id="264" r:id="rId13"/>
    <p:sldId id="265" r:id="rId14"/>
    <p:sldId id="267" r:id="rId15"/>
    <p:sldId id="282" r:id="rId16"/>
    <p:sldId id="268" r:id="rId17"/>
    <p:sldId id="269" r:id="rId18"/>
    <p:sldId id="278" r:id="rId19"/>
    <p:sldId id="283" r:id="rId20"/>
    <p:sldId id="281" r:id="rId21"/>
    <p:sldId id="270" r:id="rId22"/>
    <p:sldId id="285" r:id="rId23"/>
    <p:sldId id="257" r:id="rId2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bert.wicaksana\Desktop\arhya\MPA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8131692143436401E-2"/>
          <c:y val="3.4374929634550001E-2"/>
          <c:w val="0.953114501312328"/>
          <c:h val="0.818694701306069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002060"/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10,6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19,5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37,9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21,7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10,2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Upper 1</c:v>
                </c:pt>
                <c:pt idx="1">
                  <c:v>Upper 2</c:v>
                </c:pt>
                <c:pt idx="2">
                  <c:v>Middle 1</c:v>
                </c:pt>
                <c:pt idx="3">
                  <c:v>Middle 2</c:v>
                </c:pt>
                <c:pt idx="4">
                  <c:v>Lower</c:v>
                </c:pt>
              </c:strCache>
            </c:strRef>
          </c:cat>
          <c:val>
            <c:numRef>
              <c:f>Sheet1!$B$2:$B$6</c:f>
              <c:numCache>
                <c:formatCode>#,#00</c:formatCode>
                <c:ptCount val="5"/>
                <c:pt idx="0">
                  <c:v>10.608461094986939</c:v>
                </c:pt>
                <c:pt idx="1">
                  <c:v>19.507159646494049</c:v>
                </c:pt>
                <c:pt idx="2">
                  <c:v>37.939611041800227</c:v>
                </c:pt>
                <c:pt idx="3">
                  <c:v>21.742214606207</c:v>
                </c:pt>
                <c:pt idx="4">
                  <c:v>10.20255361051178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038-4870-839C-7FF5A0BAB9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11,9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17,5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37,9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22,6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10,1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Upper 1</c:v>
                </c:pt>
                <c:pt idx="1">
                  <c:v>Upper 2</c:v>
                </c:pt>
                <c:pt idx="2">
                  <c:v>Middle 1</c:v>
                </c:pt>
                <c:pt idx="3">
                  <c:v>Middle 2</c:v>
                </c:pt>
                <c:pt idx="4">
                  <c:v>Lower</c:v>
                </c:pt>
              </c:strCache>
            </c:strRef>
          </c:cat>
          <c:val>
            <c:numRef>
              <c:f>Sheet1!$C$2:$C$6</c:f>
              <c:numCache>
                <c:formatCode>#,#00</c:formatCode>
                <c:ptCount val="5"/>
                <c:pt idx="0">
                  <c:v>11.874262579934459</c:v>
                </c:pt>
                <c:pt idx="1">
                  <c:v>17.523983318772551</c:v>
                </c:pt>
                <c:pt idx="2">
                  <c:v>37.938500785992503</c:v>
                </c:pt>
                <c:pt idx="3">
                  <c:v>22.561178629085202</c:v>
                </c:pt>
                <c:pt idx="4">
                  <c:v>10.1020746862153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6038-4870-839C-7FF5A0BAB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117524752"/>
        <c:axId val="117525144"/>
      </c:barChart>
      <c:catAx>
        <c:axId val="117524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lang="id-ID" sz="10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7525144"/>
        <c:crosses val="autoZero"/>
        <c:auto val="1"/>
        <c:lblAlgn val="ctr"/>
        <c:lblOffset val="100"/>
        <c:noMultiLvlLbl val="0"/>
      </c:catAx>
      <c:valAx>
        <c:axId val="117525144"/>
        <c:scaling>
          <c:orientation val="minMax"/>
        </c:scaling>
        <c:delete val="1"/>
        <c:axPos val="l"/>
        <c:numFmt formatCode="#,#00" sourceLinked="1"/>
        <c:majorTickMark val="out"/>
        <c:minorTickMark val="none"/>
        <c:tickLblPos val="nextTo"/>
        <c:crossAx val="117524752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3.4226163834783802E-2"/>
          <c:y val="5.3890056571613797E-2"/>
          <c:w val="0.149212874706453"/>
          <c:h val="0.17397914902071501"/>
        </c:manualLayout>
      </c:layout>
      <c:overlay val="0"/>
      <c:txPr>
        <a:bodyPr/>
        <a:lstStyle/>
        <a:p>
          <a:pPr>
            <a:defRPr lang="id-ID"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900">
          <a:latin typeface="DINPro-Regular" pitchFamily="50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96F-4237-B1A5-C8AB79A6D6E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96F-4237-B1A5-C8AB79A6D6E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96F-4237-B1A5-C8AB79A6D6ED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96F-4237-B1A5-C8AB79A6D6ED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96F-4237-B1A5-C8AB79A6D6ED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96F-4237-B1A5-C8AB79A6D6ED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96F-4237-B1A5-C8AB79A6D6E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1,1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2,6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3,3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INEWSTV</c:v>
                </c:pt>
                <c:pt idx="2">
                  <c:v>METRO</c:v>
                </c:pt>
                <c:pt idx="3">
                  <c:v>TRANS</c:v>
                </c:pt>
                <c:pt idx="4">
                  <c:v>KOMPASTV</c:v>
                </c:pt>
                <c:pt idx="5">
                  <c:v>NET</c:v>
                </c:pt>
                <c:pt idx="6">
                  <c:v>TVONE</c:v>
                </c:pt>
                <c:pt idx="7">
                  <c:v>GTV</c:v>
                </c:pt>
                <c:pt idx="8">
                  <c:v>MNCTV</c:v>
                </c:pt>
                <c:pt idx="9">
                  <c:v>TRANS7</c:v>
                </c:pt>
                <c:pt idx="10">
                  <c:v>SCTV</c:v>
                </c:pt>
                <c:pt idx="11">
                  <c:v>IVM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0.3</c:v>
                </c:pt>
                <c:pt idx="5">
                  <c:v>0.5</c:v>
                </c:pt>
                <c:pt idx="6">
                  <c:v>0.7</c:v>
                </c:pt>
                <c:pt idx="7">
                  <c:v>0.9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1.5</c:v>
                </c:pt>
                <c:pt idx="12">
                  <c:v>2.6</c:v>
                </c:pt>
                <c:pt idx="13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196F-4237-B1A5-C8AB79A6D6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INEWSTV</c:v>
                </c:pt>
                <c:pt idx="2">
                  <c:v>METRO</c:v>
                </c:pt>
                <c:pt idx="3">
                  <c:v>TRANS</c:v>
                </c:pt>
                <c:pt idx="4">
                  <c:v>KOMPASTV</c:v>
                </c:pt>
                <c:pt idx="5">
                  <c:v>NET</c:v>
                </c:pt>
                <c:pt idx="6">
                  <c:v>TVONE</c:v>
                </c:pt>
                <c:pt idx="7">
                  <c:v>GTV</c:v>
                </c:pt>
                <c:pt idx="8">
                  <c:v>MNCTV</c:v>
                </c:pt>
                <c:pt idx="9">
                  <c:v>TRANS7</c:v>
                </c:pt>
                <c:pt idx="10">
                  <c:v>SCTV</c:v>
                </c:pt>
                <c:pt idx="11">
                  <c:v>IVM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196F-4237-B1A5-C8AB79A6D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63968"/>
        <c:axId val="325564360"/>
      </c:barChart>
      <c:catAx>
        <c:axId val="325563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4360"/>
        <c:crosses val="autoZero"/>
        <c:auto val="1"/>
        <c:lblAlgn val="ctr"/>
        <c:lblOffset val="100"/>
        <c:noMultiLvlLbl val="0"/>
      </c:catAx>
      <c:valAx>
        <c:axId val="325564360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6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A2F-48FB-99E3-07C2CCEE6E9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A2F-48FB-99E3-07C2CCEE6E9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A2F-48FB-99E3-07C2CCEE6E9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A2F-48FB-99E3-07C2CCEE6E9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A2F-48FB-99E3-07C2CCEE6E9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2A2F-48FB-99E3-07C2CCEE6E9A}"/>
              </c:ext>
            </c:extLst>
          </c:dPt>
          <c:dPt>
            <c:idx val="1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2A2F-48FB-99E3-07C2CCEE6E9A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2A2F-48FB-99E3-07C2CCEE6E9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1,3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1,4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2,5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2,7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3,0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3,1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METRO</c:v>
                </c:pt>
                <c:pt idx="2">
                  <c:v>KOMPASTV</c:v>
                </c:pt>
                <c:pt idx="3">
                  <c:v>INEWSTV</c:v>
                </c:pt>
                <c:pt idx="4">
                  <c:v>NET</c:v>
                </c:pt>
                <c:pt idx="5">
                  <c:v>TRANS7</c:v>
                </c:pt>
                <c:pt idx="6">
                  <c:v>TVONE</c:v>
                </c:pt>
                <c:pt idx="7">
                  <c:v>GTV</c:v>
                </c:pt>
                <c:pt idx="8">
                  <c:v>MNCTV</c:v>
                </c:pt>
                <c:pt idx="9">
                  <c:v>TRANS</c:v>
                </c:pt>
                <c:pt idx="10">
                  <c:v>SCTV</c:v>
                </c:pt>
                <c:pt idx="11">
                  <c:v>RCTI</c:v>
                </c:pt>
                <c:pt idx="12">
                  <c:v>ANTV</c:v>
                </c:pt>
                <c:pt idx="13">
                  <c:v>IVM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0.6</c:v>
                </c:pt>
                <c:pt idx="4">
                  <c:v>0.7</c:v>
                </c:pt>
                <c:pt idx="5">
                  <c:v>0.7</c:v>
                </c:pt>
                <c:pt idx="6">
                  <c:v>0.7</c:v>
                </c:pt>
                <c:pt idx="7">
                  <c:v>1.3</c:v>
                </c:pt>
                <c:pt idx="8">
                  <c:v>1.4</c:v>
                </c:pt>
                <c:pt idx="9">
                  <c:v>1.5</c:v>
                </c:pt>
                <c:pt idx="10">
                  <c:v>2.5</c:v>
                </c:pt>
                <c:pt idx="11">
                  <c:v>2.7</c:v>
                </c:pt>
                <c:pt idx="12">
                  <c:v>3</c:v>
                </c:pt>
                <c:pt idx="13">
                  <c:v>3.1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2A2F-48FB-99E3-07C2CCEE6E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METRO</c:v>
                </c:pt>
                <c:pt idx="2">
                  <c:v>KOMPASTV</c:v>
                </c:pt>
                <c:pt idx="3">
                  <c:v>INEWSTV</c:v>
                </c:pt>
                <c:pt idx="4">
                  <c:v>NET</c:v>
                </c:pt>
                <c:pt idx="5">
                  <c:v>TRANS7</c:v>
                </c:pt>
                <c:pt idx="6">
                  <c:v>TVONE</c:v>
                </c:pt>
                <c:pt idx="7">
                  <c:v>GTV</c:v>
                </c:pt>
                <c:pt idx="8">
                  <c:v>MNCTV</c:v>
                </c:pt>
                <c:pt idx="9">
                  <c:v>TRANS</c:v>
                </c:pt>
                <c:pt idx="10">
                  <c:v>SCTV</c:v>
                </c:pt>
                <c:pt idx="11">
                  <c:v>RCTI</c:v>
                </c:pt>
                <c:pt idx="12">
                  <c:v>ANTV</c:v>
                </c:pt>
                <c:pt idx="13">
                  <c:v>IVM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2A2F-48FB-99E3-07C2CCEE6E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65144"/>
        <c:axId val="325565536"/>
      </c:barChart>
      <c:catAx>
        <c:axId val="325565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5536"/>
        <c:crosses val="autoZero"/>
        <c:auto val="1"/>
        <c:lblAlgn val="ctr"/>
        <c:lblOffset val="100"/>
        <c:noMultiLvlLbl val="0"/>
      </c:catAx>
      <c:valAx>
        <c:axId val="325565536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65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'Chart ANTV Share'!$B$2</c:f>
              <c:strCache>
                <c:ptCount val="1"/>
                <c:pt idx="0">
                  <c:v>Share</c:v>
                </c:pt>
              </c:strCache>
            </c:strRef>
          </c:tx>
          <c:spPr>
            <a:ln w="571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4,5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4,0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4,6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4,7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5,4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6,1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5,0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5,5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5,6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7,2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6,1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6,9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3.6942338863528199E-2"/>
                  <c:y val="-5.6772614380113398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6,7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5C0D-4BFE-ADDF-68420C39D43E}"/>
                </c:ex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11,2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4.0279396461164303E-2"/>
                  <c:y val="-5.97547639839923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11,4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C0D-4BFE-ADDF-68420C39D43E}"/>
                </c:ext>
                <c:ext xmlns:c15="http://schemas.microsoft.com/office/drawing/2012/chart" uri="{CE6537A1-D6FC-4f65-9D91-7224C49458BB}"/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 dirty="0" smtClean="0"/>
                      <a:t>14,0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 smtClean="0"/>
                      <a:t>15,6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'Chart ANTV Share'!$C$1:$S$1</c:f>
              <c:numCache>
                <c:formatCode>General</c:formatCode>
                <c:ptCount val="17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</c:numCache>
            </c:numRef>
          </c:cat>
          <c:val>
            <c:numRef>
              <c:f>'Chart ANTV Share'!$C$2:$S$2</c:f>
              <c:numCache>
                <c:formatCode>_(* #.##00_);_(* \(#.##00\);_(* "-"??_);_(@_)</c:formatCode>
                <c:ptCount val="17"/>
                <c:pt idx="0">
                  <c:v>4.5</c:v>
                </c:pt>
                <c:pt idx="1">
                  <c:v>4</c:v>
                </c:pt>
                <c:pt idx="2">
                  <c:v>4.5999999999999996</c:v>
                </c:pt>
                <c:pt idx="3">
                  <c:v>4.7</c:v>
                </c:pt>
                <c:pt idx="4">
                  <c:v>5.4</c:v>
                </c:pt>
                <c:pt idx="5">
                  <c:v>6.1</c:v>
                </c:pt>
                <c:pt idx="6">
                  <c:v>5</c:v>
                </c:pt>
                <c:pt idx="7">
                  <c:v>5.5</c:v>
                </c:pt>
                <c:pt idx="8">
                  <c:v>5.6</c:v>
                </c:pt>
                <c:pt idx="9">
                  <c:v>7.1999999999999966</c:v>
                </c:pt>
                <c:pt idx="10">
                  <c:v>6.1</c:v>
                </c:pt>
                <c:pt idx="11">
                  <c:v>6.9</c:v>
                </c:pt>
                <c:pt idx="12">
                  <c:v>6.7</c:v>
                </c:pt>
                <c:pt idx="13">
                  <c:v>11.2</c:v>
                </c:pt>
                <c:pt idx="14">
                  <c:v>11.4</c:v>
                </c:pt>
                <c:pt idx="15">
                  <c:v>14</c:v>
                </c:pt>
                <c:pt idx="16">
                  <c:v>15.6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C0D-4BFE-ADDF-68420C39D4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566320"/>
        <c:axId val="325566712"/>
      </c:lineChart>
      <c:catAx>
        <c:axId val="32556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6712"/>
        <c:crosses val="autoZero"/>
        <c:auto val="1"/>
        <c:lblAlgn val="ctr"/>
        <c:lblOffset val="100"/>
        <c:noMultiLvlLbl val="0"/>
      </c:catAx>
      <c:valAx>
        <c:axId val="325566712"/>
        <c:scaling>
          <c:orientation val="minMax"/>
        </c:scaling>
        <c:delete val="1"/>
        <c:axPos val="l"/>
        <c:numFmt formatCode="_(* #.##00_);_(* \(#.##00\);_(* &quot;-&quot;??_);_(@_)" sourceLinked="1"/>
        <c:majorTickMark val="none"/>
        <c:minorTickMark val="none"/>
        <c:tickLblPos val="nextTo"/>
        <c:crossAx val="32556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6748410003252E-3"/>
          <c:y val="2.8607151583524001E-2"/>
          <c:w val="0.953114501312328"/>
          <c:h val="0.794789591718282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002060"/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9,0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10,6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19,8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17,5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18,7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13,5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10,9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5-9</c:v>
                </c:pt>
                <c:pt idx="1">
                  <c:v>10-14</c:v>
                </c:pt>
                <c:pt idx="2">
                  <c:v>15-24</c:v>
                </c:pt>
                <c:pt idx="3">
                  <c:v>25-34</c:v>
                </c:pt>
                <c:pt idx="4">
                  <c:v>35-44</c:v>
                </c:pt>
                <c:pt idx="5">
                  <c:v>45-54</c:v>
                </c:pt>
                <c:pt idx="6">
                  <c:v>55+</c:v>
                </c:pt>
              </c:strCache>
            </c:strRef>
          </c:cat>
          <c:val>
            <c:numRef>
              <c:f>Sheet1!$B$2:$B$8</c:f>
              <c:numCache>
                <c:formatCode>#,#00</c:formatCode>
                <c:ptCount val="7"/>
                <c:pt idx="0">
                  <c:v>9.03688999525329</c:v>
                </c:pt>
                <c:pt idx="1">
                  <c:v>10.56459741662508</c:v>
                </c:pt>
                <c:pt idx="2">
                  <c:v>19.810816949939291</c:v>
                </c:pt>
                <c:pt idx="3">
                  <c:v>17.501126353159979</c:v>
                </c:pt>
                <c:pt idx="4">
                  <c:v>18.694526445065129</c:v>
                </c:pt>
                <c:pt idx="5">
                  <c:v>13.45969003364284</c:v>
                </c:pt>
                <c:pt idx="6">
                  <c:v>10.9323528063144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F342-4D18-8FBA-BE22603CEA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9,8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10,2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20,4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16,5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18,7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13,8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10,6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5-9</c:v>
                </c:pt>
                <c:pt idx="1">
                  <c:v>10-14</c:v>
                </c:pt>
                <c:pt idx="2">
                  <c:v>15-24</c:v>
                </c:pt>
                <c:pt idx="3">
                  <c:v>25-34</c:v>
                </c:pt>
                <c:pt idx="4">
                  <c:v>35-44</c:v>
                </c:pt>
                <c:pt idx="5">
                  <c:v>45-54</c:v>
                </c:pt>
                <c:pt idx="6">
                  <c:v>55+</c:v>
                </c:pt>
              </c:strCache>
            </c:strRef>
          </c:cat>
          <c:val>
            <c:numRef>
              <c:f>Sheet1!$C$2:$C$8</c:f>
              <c:numCache>
                <c:formatCode>#,#00</c:formatCode>
                <c:ptCount val="7"/>
                <c:pt idx="0">
                  <c:v>9.7670869367488198</c:v>
                </c:pt>
                <c:pt idx="1">
                  <c:v>10.185244046635219</c:v>
                </c:pt>
                <c:pt idx="2">
                  <c:v>20.422748672096581</c:v>
                </c:pt>
                <c:pt idx="3">
                  <c:v>16.499992012179661</c:v>
                </c:pt>
                <c:pt idx="4">
                  <c:v>18.740767385823169</c:v>
                </c:pt>
                <c:pt idx="5">
                  <c:v>13.7747772296566</c:v>
                </c:pt>
                <c:pt idx="6">
                  <c:v>10.60938371685995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F342-4D18-8FBA-BE22603CEA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axId val="117526320"/>
        <c:axId val="117526712"/>
      </c:barChart>
      <c:catAx>
        <c:axId val="117526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lang="id-ID" sz="10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7526712"/>
        <c:crosses val="autoZero"/>
        <c:auto val="1"/>
        <c:lblAlgn val="ctr"/>
        <c:lblOffset val="100"/>
        <c:noMultiLvlLbl val="0"/>
      </c:catAx>
      <c:valAx>
        <c:axId val="117526712"/>
        <c:scaling>
          <c:orientation val="minMax"/>
        </c:scaling>
        <c:delete val="1"/>
        <c:axPos val="l"/>
        <c:numFmt formatCode="#,#00" sourceLinked="1"/>
        <c:majorTickMark val="out"/>
        <c:minorTickMark val="none"/>
        <c:tickLblPos val="nextTo"/>
        <c:crossAx val="117526320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3.4226157414970503E-2"/>
          <c:y val="5.38896212634054E-2"/>
          <c:w val="0.14921292514784401"/>
          <c:h val="0.166968563318726"/>
        </c:manualLayout>
      </c:layout>
      <c:overlay val="0"/>
      <c:txPr>
        <a:bodyPr/>
        <a:lstStyle/>
        <a:p>
          <a:pPr>
            <a:defRPr lang="id-ID" sz="10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900">
          <a:latin typeface="DINPro-Regular" pitchFamily="50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537150296908199E-2"/>
          <c:y val="3.4841623993782898E-2"/>
          <c:w val="0.93182033861370095"/>
          <c:h val="0.819224595542865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FTA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Sheet1!$C$14:$M$14</c:f>
              <c:strCach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2016A</c:v>
                </c:pt>
                <c:pt idx="6">
                  <c:v>2017F</c:v>
                </c:pt>
                <c:pt idx="7">
                  <c:v>2018F</c:v>
                </c:pt>
                <c:pt idx="8">
                  <c:v>2019F</c:v>
                </c:pt>
                <c:pt idx="9">
                  <c:v>2020F</c:v>
                </c:pt>
                <c:pt idx="10">
                  <c:v>2021F</c:v>
                </c:pt>
              </c:strCache>
            </c:strRef>
          </c:cat>
          <c:val>
            <c:numRef>
              <c:f>Sheet1!$C$15:$M$15</c:f>
              <c:numCache>
                <c:formatCode>_(* #,##0_);_(* \(#,##0\);_(* "-"??_);_(@_)</c:formatCode>
                <c:ptCount val="11"/>
                <c:pt idx="0">
                  <c:v>920.01662222222217</c:v>
                </c:pt>
                <c:pt idx="1">
                  <c:v>1057.4903703703701</c:v>
                </c:pt>
                <c:pt idx="2">
                  <c:v>1176.2962962962961</c:v>
                </c:pt>
                <c:pt idx="3">
                  <c:v>1280.5925925925931</c:v>
                </c:pt>
                <c:pt idx="4">
                  <c:v>1245.851851851852</c:v>
                </c:pt>
                <c:pt idx="5">
                  <c:v>1345</c:v>
                </c:pt>
                <c:pt idx="6">
                  <c:v>1445.12030075188</c:v>
                </c:pt>
                <c:pt idx="7">
                  <c:v>1542.105263157895</c:v>
                </c:pt>
                <c:pt idx="8">
                  <c:v>1635.338345864662</c:v>
                </c:pt>
                <c:pt idx="9">
                  <c:v>1720</c:v>
                </c:pt>
                <c:pt idx="10">
                  <c:v>1807.5187969924809</c:v>
                </c:pt>
              </c:numCache>
            </c:numRef>
          </c:val>
        </c:ser>
        <c:ser>
          <c:idx val="1"/>
          <c:order val="1"/>
          <c:tx>
            <c:strRef>
              <c:f>Sheet1!$B$16</c:f>
              <c:strCache>
                <c:ptCount val="1"/>
                <c:pt idx="0">
                  <c:v>Digital (Online/Mobile)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Sheet1!$C$14:$M$14</c:f>
              <c:strCach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2016A</c:v>
                </c:pt>
                <c:pt idx="6">
                  <c:v>2017F</c:v>
                </c:pt>
                <c:pt idx="7">
                  <c:v>2018F</c:v>
                </c:pt>
                <c:pt idx="8">
                  <c:v>2019F</c:v>
                </c:pt>
                <c:pt idx="9">
                  <c:v>2020F</c:v>
                </c:pt>
                <c:pt idx="10">
                  <c:v>2021F</c:v>
                </c:pt>
              </c:strCache>
            </c:strRef>
          </c:cat>
          <c:val>
            <c:numRef>
              <c:f>Sheet1!$C$16:$M$16</c:f>
              <c:numCache>
                <c:formatCode>_(* #,##0_);_(* \(#,##0\);_(* "-"??_);_(@_)</c:formatCode>
                <c:ptCount val="11"/>
                <c:pt idx="0">
                  <c:v>36.793065368402779</c:v>
                </c:pt>
                <c:pt idx="1">
                  <c:v>65.819437152777681</c:v>
                </c:pt>
                <c:pt idx="2">
                  <c:v>103.246175925926</c:v>
                </c:pt>
                <c:pt idx="3">
                  <c:v>145.31481481481481</c:v>
                </c:pt>
                <c:pt idx="4">
                  <c:v>195</c:v>
                </c:pt>
                <c:pt idx="5">
                  <c:v>275.00970149253732</c:v>
                </c:pt>
                <c:pt idx="6">
                  <c:v>370.85</c:v>
                </c:pt>
                <c:pt idx="7">
                  <c:v>482.66330270522371</c:v>
                </c:pt>
                <c:pt idx="8">
                  <c:v>584.44575736940305</c:v>
                </c:pt>
                <c:pt idx="9">
                  <c:v>654.91005194766853</c:v>
                </c:pt>
                <c:pt idx="10">
                  <c:v>723.00482983952418</c:v>
                </c:pt>
              </c:numCache>
            </c:numRef>
          </c:val>
        </c:ser>
        <c:ser>
          <c:idx val="2"/>
          <c:order val="2"/>
          <c:tx>
            <c:strRef>
              <c:f>Sheet1!$B$17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cat>
            <c:strRef>
              <c:f>Sheet1!$C$14:$M$14</c:f>
              <c:strCach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2016A</c:v>
                </c:pt>
                <c:pt idx="6">
                  <c:v>2017F</c:v>
                </c:pt>
                <c:pt idx="7">
                  <c:v>2018F</c:v>
                </c:pt>
                <c:pt idx="8">
                  <c:v>2019F</c:v>
                </c:pt>
                <c:pt idx="9">
                  <c:v>2020F</c:v>
                </c:pt>
                <c:pt idx="10">
                  <c:v>2021F</c:v>
                </c:pt>
              </c:strCache>
            </c:strRef>
          </c:cat>
          <c:val>
            <c:numRef>
              <c:f>Sheet1!$C$17:$M$17</c:f>
              <c:numCache>
                <c:formatCode>_(* #,##0_);_(* \(#,##0\);_(* "-"??_);_(@_)</c:formatCode>
                <c:ptCount val="11"/>
                <c:pt idx="0">
                  <c:v>431.88112490288199</c:v>
                </c:pt>
                <c:pt idx="1">
                  <c:v>477.0265783286705</c:v>
                </c:pt>
                <c:pt idx="2">
                  <c:v>524.71169848995964</c:v>
                </c:pt>
                <c:pt idx="3">
                  <c:v>559.75826358283439</c:v>
                </c:pt>
                <c:pt idx="4">
                  <c:v>510.74483064512128</c:v>
                </c:pt>
                <c:pt idx="5">
                  <c:v>511.85550740584682</c:v>
                </c:pt>
                <c:pt idx="6">
                  <c:v>519.57627466215104</c:v>
                </c:pt>
                <c:pt idx="7">
                  <c:v>515.59207745463038</c:v>
                </c:pt>
                <c:pt idx="8">
                  <c:v>509.47395879308402</c:v>
                </c:pt>
                <c:pt idx="9">
                  <c:v>499.3522011549785</c:v>
                </c:pt>
                <c:pt idx="10">
                  <c:v>487.995816486872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17522400"/>
        <c:axId val="117522792"/>
      </c:barChart>
      <c:catAx>
        <c:axId val="11752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522792"/>
        <c:crosses val="autoZero"/>
        <c:auto val="1"/>
        <c:lblAlgn val="ctr"/>
        <c:lblOffset val="100"/>
        <c:noMultiLvlLbl val="0"/>
      </c:catAx>
      <c:valAx>
        <c:axId val="117522792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175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103761097576898E-2"/>
          <c:y val="8.1452021887094606E-2"/>
          <c:w val="0.93373444537359096"/>
          <c:h val="0.70577665080000695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F99CC"/>
            </a:solidFill>
            <a:ln w="19050">
              <a:solidFill>
                <a:srgbClr val="CC3399"/>
              </a:solidFill>
            </a:ln>
          </c:spPr>
          <c:cat>
            <c:strRef>
              <c:f>Sheet1!$A$2:$A$53</c:f>
              <c:strCache>
                <c:ptCount val="52"/>
                <c:pt idx="0">
                  <c:v>Jan 2013</c:v>
                </c:pt>
                <c:pt idx="12">
                  <c:v>Jan 2014</c:v>
                </c:pt>
                <c:pt idx="24">
                  <c:v>Jan 2015</c:v>
                </c:pt>
                <c:pt idx="36">
                  <c:v>Jan 2016</c:v>
                </c:pt>
                <c:pt idx="48">
                  <c:v>Jan 2017</c:v>
                </c:pt>
                <c:pt idx="49">
                  <c:v>Feb 2017</c:v>
                </c:pt>
                <c:pt idx="50">
                  <c:v>Mar 2017</c:v>
                </c:pt>
                <c:pt idx="51">
                  <c:v>Apr 2017</c:v>
                </c:pt>
              </c:strCache>
            </c:strRef>
          </c:cat>
          <c:val>
            <c:numRef>
              <c:f>Sheet1!$B$2:$B$53</c:f>
              <c:numCache>
                <c:formatCode>0</c:formatCode>
                <c:ptCount val="52"/>
                <c:pt idx="0">
                  <c:v>101</c:v>
                </c:pt>
                <c:pt idx="1">
                  <c:v>101</c:v>
                </c:pt>
                <c:pt idx="2">
                  <c:v>100</c:v>
                </c:pt>
                <c:pt idx="3">
                  <c:v>102</c:v>
                </c:pt>
                <c:pt idx="4">
                  <c:v>102</c:v>
                </c:pt>
                <c:pt idx="5">
                  <c:v>98</c:v>
                </c:pt>
                <c:pt idx="6">
                  <c:v>102</c:v>
                </c:pt>
                <c:pt idx="7">
                  <c:v>100</c:v>
                </c:pt>
                <c:pt idx="8">
                  <c:v>100</c:v>
                </c:pt>
                <c:pt idx="9">
                  <c:v>104</c:v>
                </c:pt>
                <c:pt idx="10">
                  <c:v>105</c:v>
                </c:pt>
                <c:pt idx="11">
                  <c:v>106</c:v>
                </c:pt>
                <c:pt idx="12">
                  <c:v>106</c:v>
                </c:pt>
                <c:pt idx="13">
                  <c:v>104</c:v>
                </c:pt>
                <c:pt idx="14">
                  <c:v>104</c:v>
                </c:pt>
                <c:pt idx="15">
                  <c:v>104</c:v>
                </c:pt>
                <c:pt idx="16">
                  <c:v>105</c:v>
                </c:pt>
                <c:pt idx="17">
                  <c:v>102</c:v>
                </c:pt>
                <c:pt idx="18">
                  <c:v>104</c:v>
                </c:pt>
                <c:pt idx="19">
                  <c:v>106</c:v>
                </c:pt>
                <c:pt idx="20">
                  <c:v>107</c:v>
                </c:pt>
                <c:pt idx="21">
                  <c:v>107</c:v>
                </c:pt>
                <c:pt idx="22">
                  <c:v>107</c:v>
                </c:pt>
                <c:pt idx="23">
                  <c:v>110</c:v>
                </c:pt>
                <c:pt idx="24">
                  <c:v>108</c:v>
                </c:pt>
                <c:pt idx="25">
                  <c:v>109</c:v>
                </c:pt>
                <c:pt idx="26">
                  <c:v>113</c:v>
                </c:pt>
                <c:pt idx="27">
                  <c:v>115</c:v>
                </c:pt>
                <c:pt idx="28">
                  <c:v>110</c:v>
                </c:pt>
                <c:pt idx="29">
                  <c:v>109</c:v>
                </c:pt>
                <c:pt idx="30">
                  <c:v>108</c:v>
                </c:pt>
                <c:pt idx="31">
                  <c:v>108</c:v>
                </c:pt>
                <c:pt idx="32">
                  <c:v>112</c:v>
                </c:pt>
                <c:pt idx="33">
                  <c:v>110</c:v>
                </c:pt>
                <c:pt idx="34">
                  <c:v>114</c:v>
                </c:pt>
                <c:pt idx="35">
                  <c:v>116</c:v>
                </c:pt>
                <c:pt idx="36">
                  <c:v>119</c:v>
                </c:pt>
                <c:pt idx="37">
                  <c:v>123</c:v>
                </c:pt>
                <c:pt idx="38">
                  <c:v>127</c:v>
                </c:pt>
                <c:pt idx="39">
                  <c:v>126</c:v>
                </c:pt>
                <c:pt idx="40">
                  <c:v>126</c:v>
                </c:pt>
                <c:pt idx="41">
                  <c:v>126</c:v>
                </c:pt>
                <c:pt idx="42">
                  <c:v>122</c:v>
                </c:pt>
                <c:pt idx="43">
                  <c:v>126</c:v>
                </c:pt>
                <c:pt idx="44">
                  <c:v>128</c:v>
                </c:pt>
                <c:pt idx="45">
                  <c:v>128</c:v>
                </c:pt>
                <c:pt idx="46">
                  <c:v>128</c:v>
                </c:pt>
                <c:pt idx="47">
                  <c:v>126</c:v>
                </c:pt>
                <c:pt idx="48">
                  <c:v>122</c:v>
                </c:pt>
                <c:pt idx="49">
                  <c:v>124</c:v>
                </c:pt>
                <c:pt idx="50">
                  <c:v>123</c:v>
                </c:pt>
                <c:pt idx="51">
                  <c:v>119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BB-4A21-ADB1-C89697A8D4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c:spPr>
          <c:cat>
            <c:strRef>
              <c:f>Sheet1!$A$2:$A$53</c:f>
              <c:strCache>
                <c:ptCount val="52"/>
                <c:pt idx="0">
                  <c:v>Jan 2013</c:v>
                </c:pt>
                <c:pt idx="12">
                  <c:v>Jan 2014</c:v>
                </c:pt>
                <c:pt idx="24">
                  <c:v>Jan 2015</c:v>
                </c:pt>
                <c:pt idx="36">
                  <c:v>Jan 2016</c:v>
                </c:pt>
                <c:pt idx="48">
                  <c:v>Jan 2017</c:v>
                </c:pt>
                <c:pt idx="49">
                  <c:v>Feb 2017</c:v>
                </c:pt>
                <c:pt idx="50">
                  <c:v>Mar 2017</c:v>
                </c:pt>
                <c:pt idx="51">
                  <c:v>Apr 2017</c:v>
                </c:pt>
              </c:strCache>
            </c:strRef>
          </c:cat>
          <c:val>
            <c:numRef>
              <c:f>Sheet1!$C$2:$C$53</c:f>
              <c:numCache>
                <c:formatCode>0</c:formatCode>
                <c:ptCount val="52"/>
                <c:pt idx="0">
                  <c:v>99</c:v>
                </c:pt>
                <c:pt idx="1">
                  <c:v>99</c:v>
                </c:pt>
                <c:pt idx="2">
                  <c:v>100</c:v>
                </c:pt>
                <c:pt idx="3">
                  <c:v>98</c:v>
                </c:pt>
                <c:pt idx="4">
                  <c:v>98</c:v>
                </c:pt>
                <c:pt idx="5">
                  <c:v>102</c:v>
                </c:pt>
                <c:pt idx="6">
                  <c:v>98</c:v>
                </c:pt>
                <c:pt idx="7">
                  <c:v>100</c:v>
                </c:pt>
                <c:pt idx="8">
                  <c:v>100</c:v>
                </c:pt>
                <c:pt idx="9">
                  <c:v>96</c:v>
                </c:pt>
                <c:pt idx="10">
                  <c:v>95</c:v>
                </c:pt>
                <c:pt idx="11">
                  <c:v>94</c:v>
                </c:pt>
                <c:pt idx="12">
                  <c:v>94</c:v>
                </c:pt>
                <c:pt idx="13">
                  <c:v>97</c:v>
                </c:pt>
                <c:pt idx="14">
                  <c:v>96</c:v>
                </c:pt>
                <c:pt idx="15">
                  <c:v>96</c:v>
                </c:pt>
                <c:pt idx="16">
                  <c:v>95</c:v>
                </c:pt>
                <c:pt idx="17">
                  <c:v>98</c:v>
                </c:pt>
                <c:pt idx="18">
                  <c:v>96</c:v>
                </c:pt>
                <c:pt idx="19">
                  <c:v>94</c:v>
                </c:pt>
                <c:pt idx="20">
                  <c:v>93</c:v>
                </c:pt>
                <c:pt idx="21">
                  <c:v>93</c:v>
                </c:pt>
                <c:pt idx="22">
                  <c:v>94</c:v>
                </c:pt>
                <c:pt idx="23">
                  <c:v>90</c:v>
                </c:pt>
                <c:pt idx="24">
                  <c:v>92</c:v>
                </c:pt>
                <c:pt idx="25">
                  <c:v>91</c:v>
                </c:pt>
                <c:pt idx="26">
                  <c:v>87</c:v>
                </c:pt>
                <c:pt idx="27">
                  <c:v>85</c:v>
                </c:pt>
                <c:pt idx="28">
                  <c:v>90</c:v>
                </c:pt>
                <c:pt idx="29">
                  <c:v>91</c:v>
                </c:pt>
                <c:pt idx="30">
                  <c:v>92</c:v>
                </c:pt>
                <c:pt idx="31">
                  <c:v>92</c:v>
                </c:pt>
                <c:pt idx="32">
                  <c:v>89</c:v>
                </c:pt>
                <c:pt idx="33">
                  <c:v>90</c:v>
                </c:pt>
                <c:pt idx="34">
                  <c:v>87</c:v>
                </c:pt>
                <c:pt idx="35">
                  <c:v>84</c:v>
                </c:pt>
                <c:pt idx="36">
                  <c:v>82</c:v>
                </c:pt>
                <c:pt idx="37">
                  <c:v>77</c:v>
                </c:pt>
                <c:pt idx="38">
                  <c:v>74</c:v>
                </c:pt>
                <c:pt idx="39">
                  <c:v>75</c:v>
                </c:pt>
                <c:pt idx="40">
                  <c:v>74</c:v>
                </c:pt>
                <c:pt idx="41">
                  <c:v>75</c:v>
                </c:pt>
                <c:pt idx="42">
                  <c:v>78</c:v>
                </c:pt>
                <c:pt idx="43">
                  <c:v>74</c:v>
                </c:pt>
                <c:pt idx="44">
                  <c:v>73</c:v>
                </c:pt>
                <c:pt idx="45">
                  <c:v>72</c:v>
                </c:pt>
                <c:pt idx="46">
                  <c:v>73</c:v>
                </c:pt>
                <c:pt idx="47">
                  <c:v>75</c:v>
                </c:pt>
                <c:pt idx="48">
                  <c:v>78</c:v>
                </c:pt>
                <c:pt idx="49">
                  <c:v>76</c:v>
                </c:pt>
                <c:pt idx="50">
                  <c:v>77</c:v>
                </c:pt>
                <c:pt idx="51">
                  <c:v>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6BB-4A21-ADB1-C89697A8D4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527496"/>
        <c:axId val="117527888"/>
      </c:areaChart>
      <c:catAx>
        <c:axId val="117527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7527888"/>
        <c:crosses val="autoZero"/>
        <c:auto val="1"/>
        <c:lblAlgn val="ctr"/>
        <c:lblOffset val="100"/>
        <c:noMultiLvlLbl val="0"/>
      </c:catAx>
      <c:valAx>
        <c:axId val="117527888"/>
        <c:scaling>
          <c:orientation val="minMax"/>
          <c:max val="130"/>
          <c:min val="60"/>
        </c:scaling>
        <c:delete val="0"/>
        <c:axPos val="l"/>
        <c:numFmt formatCode="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7527496"/>
        <c:crosses val="autoZero"/>
        <c:crossBetween val="midCat"/>
      </c:valAx>
      <c:spPr>
        <a:noFill/>
        <a:ln w="25376">
          <a:noFill/>
        </a:ln>
      </c:spPr>
    </c:plotArea>
    <c:legend>
      <c:legendPos val="t"/>
      <c:layout>
        <c:manualLayout>
          <c:xMode val="edge"/>
          <c:yMode val="edge"/>
          <c:x val="0.38760907827697999"/>
          <c:y val="2.2598870056497199E-2"/>
          <c:w val="0.22282105913231401"/>
          <c:h val="6.8108901641532105E-2"/>
        </c:manualLayout>
      </c:layout>
      <c:overlay val="0"/>
      <c:txPr>
        <a:bodyPr/>
        <a:lstStyle/>
        <a:p>
          <a:pPr rtl="0">
            <a:defRPr sz="1400"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000">
          <a:latin typeface="+mn-l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548-48FB-91B1-C4399829744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548-48FB-91B1-C4399829744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548-48FB-91B1-C4399829744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548-48FB-91B1-C4399829744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548-48FB-91B1-C43998297445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548-48FB-91B1-C43998297445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548-48FB-91B1-C4399829744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1,1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1,2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1,8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2,1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INEWSTV</c:v>
                </c:pt>
                <c:pt idx="1">
                  <c:v>RTV</c:v>
                </c:pt>
                <c:pt idx="2">
                  <c:v>METRO</c:v>
                </c:pt>
                <c:pt idx="3">
                  <c:v>NET</c:v>
                </c:pt>
                <c:pt idx="4">
                  <c:v>KOMPASTV</c:v>
                </c:pt>
                <c:pt idx="5">
                  <c:v>GTV</c:v>
                </c:pt>
                <c:pt idx="6">
                  <c:v>TVONE</c:v>
                </c:pt>
                <c:pt idx="7">
                  <c:v>TRANS</c:v>
                </c:pt>
                <c:pt idx="8">
                  <c:v>TRANS7</c:v>
                </c:pt>
                <c:pt idx="9">
                  <c:v>RCTI</c:v>
                </c:pt>
                <c:pt idx="10">
                  <c:v>IVM</c:v>
                </c:pt>
                <c:pt idx="11">
                  <c:v>MNCTV</c:v>
                </c:pt>
                <c:pt idx="12">
                  <c:v>SCTV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0.6</c:v>
                </c:pt>
                <c:pt idx="6">
                  <c:v>0.6</c:v>
                </c:pt>
                <c:pt idx="7">
                  <c:v>1.1000000000000001</c:v>
                </c:pt>
                <c:pt idx="8">
                  <c:v>1.2</c:v>
                </c:pt>
                <c:pt idx="9">
                  <c:v>1.6</c:v>
                </c:pt>
                <c:pt idx="10">
                  <c:v>1.7</c:v>
                </c:pt>
                <c:pt idx="11">
                  <c:v>1.7</c:v>
                </c:pt>
                <c:pt idx="12">
                  <c:v>1.8</c:v>
                </c:pt>
                <c:pt idx="13">
                  <c:v>2.1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7548-48FB-91B1-C439982974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INEWSTV</c:v>
                </c:pt>
                <c:pt idx="1">
                  <c:v>RTV</c:v>
                </c:pt>
                <c:pt idx="2">
                  <c:v>METRO</c:v>
                </c:pt>
                <c:pt idx="3">
                  <c:v>NET</c:v>
                </c:pt>
                <c:pt idx="4">
                  <c:v>KOMPASTV</c:v>
                </c:pt>
                <c:pt idx="5">
                  <c:v>GTV</c:v>
                </c:pt>
                <c:pt idx="6">
                  <c:v>TVONE</c:v>
                </c:pt>
                <c:pt idx="7">
                  <c:v>TRANS</c:v>
                </c:pt>
                <c:pt idx="8">
                  <c:v>TRANS7</c:v>
                </c:pt>
                <c:pt idx="9">
                  <c:v>RCTI</c:v>
                </c:pt>
                <c:pt idx="10">
                  <c:v>IVM</c:v>
                </c:pt>
                <c:pt idx="11">
                  <c:v>MNCTV</c:v>
                </c:pt>
                <c:pt idx="12">
                  <c:v>SCTV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7548-48FB-91B1-C4399829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58088"/>
        <c:axId val="325558480"/>
      </c:barChart>
      <c:catAx>
        <c:axId val="325558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58480"/>
        <c:crosses val="autoZero"/>
        <c:auto val="1"/>
        <c:lblAlgn val="ctr"/>
        <c:lblOffset val="100"/>
        <c:noMultiLvlLbl val="0"/>
      </c:catAx>
      <c:valAx>
        <c:axId val="325558480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58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A9A-4490-B66E-9F67D369844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A9A-4490-B66E-9F67D369844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A9A-4490-B66E-9F67D369844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A9A-4490-B66E-9F67D3698448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EA9A-4490-B66E-9F67D369844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EA9A-4490-B66E-9F67D3698448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EA9A-4490-B66E-9F67D369844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5.3944532406450444E-17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2,2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METRO</c:v>
                </c:pt>
                <c:pt idx="2">
                  <c:v>NET</c:v>
                </c:pt>
                <c:pt idx="3">
                  <c:v>KOMPASTV</c:v>
                </c:pt>
                <c:pt idx="4">
                  <c:v>INEWSTV</c:v>
                </c:pt>
                <c:pt idx="5">
                  <c:v>TRANS</c:v>
                </c:pt>
                <c:pt idx="6">
                  <c:v>GTV</c:v>
                </c:pt>
                <c:pt idx="7">
                  <c:v>TVONE</c:v>
                </c:pt>
                <c:pt idx="8">
                  <c:v>MNCTV</c:v>
                </c:pt>
                <c:pt idx="9">
                  <c:v>SCTV</c:v>
                </c:pt>
                <c:pt idx="10">
                  <c:v>IVM</c:v>
                </c:pt>
                <c:pt idx="11">
                  <c:v>RCTI</c:v>
                </c:pt>
                <c:pt idx="12">
                  <c:v>TRANS7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0.5</c:v>
                </c:pt>
                <c:pt idx="7">
                  <c:v>0.7</c:v>
                </c:pt>
                <c:pt idx="8">
                  <c:v>0.9</c:v>
                </c:pt>
                <c:pt idx="9">
                  <c:v>1</c:v>
                </c:pt>
                <c:pt idx="10">
                  <c:v>1.4</c:v>
                </c:pt>
                <c:pt idx="11">
                  <c:v>1.7</c:v>
                </c:pt>
                <c:pt idx="12">
                  <c:v>1.7</c:v>
                </c:pt>
                <c:pt idx="13">
                  <c:v>2.2000000000000002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EA9A-4490-B66E-9F67D36984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RTV</c:v>
                </c:pt>
                <c:pt idx="1">
                  <c:v>METRO</c:v>
                </c:pt>
                <c:pt idx="2">
                  <c:v>NET</c:v>
                </c:pt>
                <c:pt idx="3">
                  <c:v>KOMPASTV</c:v>
                </c:pt>
                <c:pt idx="4">
                  <c:v>INEWSTV</c:v>
                </c:pt>
                <c:pt idx="5">
                  <c:v>TRANS</c:v>
                </c:pt>
                <c:pt idx="6">
                  <c:v>GTV</c:v>
                </c:pt>
                <c:pt idx="7">
                  <c:v>TVONE</c:v>
                </c:pt>
                <c:pt idx="8">
                  <c:v>MNCTV</c:v>
                </c:pt>
                <c:pt idx="9">
                  <c:v>SCTV</c:v>
                </c:pt>
                <c:pt idx="10">
                  <c:v>IVM</c:v>
                </c:pt>
                <c:pt idx="11">
                  <c:v>RCTI</c:v>
                </c:pt>
                <c:pt idx="12">
                  <c:v>TRANS7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EA9A-4490-B66E-9F67D3698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59264"/>
        <c:axId val="325559656"/>
      </c:barChart>
      <c:catAx>
        <c:axId val="325559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59656"/>
        <c:crosses val="autoZero"/>
        <c:auto val="1"/>
        <c:lblAlgn val="ctr"/>
        <c:lblOffset val="100"/>
        <c:noMultiLvlLbl val="0"/>
      </c:catAx>
      <c:valAx>
        <c:axId val="325559656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59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511-48D1-A4CB-5DA04C28FD2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511-48D1-A4CB-5DA04C28FD2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511-48D1-A4CB-5DA04C28FD2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511-48D1-A4CB-5DA04C28FD2C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511-48D1-A4CB-5DA04C28FD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C511-48D1-A4CB-5DA04C28FD2C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511-48D1-A4CB-5DA04C28FD2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1,0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1,0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1,0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2,4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METRO</c:v>
                </c:pt>
                <c:pt idx="1">
                  <c:v>RTV</c:v>
                </c:pt>
                <c:pt idx="2">
                  <c:v>NET</c:v>
                </c:pt>
                <c:pt idx="3">
                  <c:v>KOMPASTV</c:v>
                </c:pt>
                <c:pt idx="4">
                  <c:v>TVONE</c:v>
                </c:pt>
                <c:pt idx="5">
                  <c:v>GTV</c:v>
                </c:pt>
                <c:pt idx="6">
                  <c:v>INEWSTV</c:v>
                </c:pt>
                <c:pt idx="7">
                  <c:v>TRANS</c:v>
                </c:pt>
                <c:pt idx="8">
                  <c:v>MNCTV</c:v>
                </c:pt>
                <c:pt idx="9">
                  <c:v>SCTV</c:v>
                </c:pt>
                <c:pt idx="10">
                  <c:v>IVM</c:v>
                </c:pt>
                <c:pt idx="11">
                  <c:v>TRANS7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0.7</c:v>
                </c:pt>
                <c:pt idx="4">
                  <c:v>0.7</c:v>
                </c:pt>
                <c:pt idx="5">
                  <c:v>0.7</c:v>
                </c:pt>
                <c:pt idx="6">
                  <c:v>0.8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1.1000000000000001</c:v>
                </c:pt>
                <c:pt idx="11">
                  <c:v>1.4</c:v>
                </c:pt>
                <c:pt idx="12">
                  <c:v>1.7</c:v>
                </c:pt>
                <c:pt idx="13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C511-48D1-A4CB-5DA04C28FD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METRO</c:v>
                </c:pt>
                <c:pt idx="1">
                  <c:v>RTV</c:v>
                </c:pt>
                <c:pt idx="2">
                  <c:v>NET</c:v>
                </c:pt>
                <c:pt idx="3">
                  <c:v>KOMPASTV</c:v>
                </c:pt>
                <c:pt idx="4">
                  <c:v>TVONE</c:v>
                </c:pt>
                <c:pt idx="5">
                  <c:v>GTV</c:v>
                </c:pt>
                <c:pt idx="6">
                  <c:v>INEWSTV</c:v>
                </c:pt>
                <c:pt idx="7">
                  <c:v>TRANS</c:v>
                </c:pt>
                <c:pt idx="8">
                  <c:v>MNCTV</c:v>
                </c:pt>
                <c:pt idx="9">
                  <c:v>SCTV</c:v>
                </c:pt>
                <c:pt idx="10">
                  <c:v>IVM</c:v>
                </c:pt>
                <c:pt idx="11">
                  <c:v>TRANS7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C511-48D1-A4CB-5DA04C28F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60440"/>
        <c:axId val="325560832"/>
      </c:barChart>
      <c:catAx>
        <c:axId val="325560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0832"/>
        <c:crosses val="autoZero"/>
        <c:auto val="1"/>
        <c:lblAlgn val="ctr"/>
        <c:lblOffset val="100"/>
        <c:noMultiLvlLbl val="0"/>
      </c:catAx>
      <c:valAx>
        <c:axId val="325560832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60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D77-48ED-BE2C-D5903428723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D77-48ED-BE2C-D5903428723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D77-48ED-BE2C-D5903428723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D77-48ED-BE2C-D5903428723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7D77-48ED-BE2C-D59034287231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7D77-48ED-BE2C-D59034287231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D77-48ED-BE2C-D5903428723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1,9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2,9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INEWSTV</c:v>
                </c:pt>
                <c:pt idx="1">
                  <c:v>RTV</c:v>
                </c:pt>
                <c:pt idx="2">
                  <c:v>KOMPASTV</c:v>
                </c:pt>
                <c:pt idx="3">
                  <c:v>METRO</c:v>
                </c:pt>
                <c:pt idx="4">
                  <c:v>NET</c:v>
                </c:pt>
                <c:pt idx="5">
                  <c:v>TVONE</c:v>
                </c:pt>
                <c:pt idx="6">
                  <c:v>GTV</c:v>
                </c:pt>
                <c:pt idx="7">
                  <c:v>TRANS</c:v>
                </c:pt>
                <c:pt idx="8">
                  <c:v>TRANS7</c:v>
                </c:pt>
                <c:pt idx="9">
                  <c:v>MNCTV</c:v>
                </c:pt>
                <c:pt idx="10">
                  <c:v>SCTV</c:v>
                </c:pt>
                <c:pt idx="11">
                  <c:v>IVM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0.3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0.9</c:v>
                </c:pt>
                <c:pt idx="9">
                  <c:v>0.9</c:v>
                </c:pt>
                <c:pt idx="10">
                  <c:v>1.1000000000000001</c:v>
                </c:pt>
                <c:pt idx="11">
                  <c:v>1.4</c:v>
                </c:pt>
                <c:pt idx="12">
                  <c:v>1.9</c:v>
                </c:pt>
                <c:pt idx="13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7D77-48ED-BE2C-D590342872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INEWSTV</c:v>
                </c:pt>
                <c:pt idx="1">
                  <c:v>RTV</c:v>
                </c:pt>
                <c:pt idx="2">
                  <c:v>KOMPASTV</c:v>
                </c:pt>
                <c:pt idx="3">
                  <c:v>METRO</c:v>
                </c:pt>
                <c:pt idx="4">
                  <c:v>NET</c:v>
                </c:pt>
                <c:pt idx="5">
                  <c:v>TVONE</c:v>
                </c:pt>
                <c:pt idx="6">
                  <c:v>GTV</c:v>
                </c:pt>
                <c:pt idx="7">
                  <c:v>TRANS</c:v>
                </c:pt>
                <c:pt idx="8">
                  <c:v>TRANS7</c:v>
                </c:pt>
                <c:pt idx="9">
                  <c:v>MNCTV</c:v>
                </c:pt>
                <c:pt idx="10">
                  <c:v>SCTV</c:v>
                </c:pt>
                <c:pt idx="11">
                  <c:v>IVM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7D77-48ED-BE2C-D590342872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61616"/>
        <c:axId val="325562008"/>
      </c:barChart>
      <c:catAx>
        <c:axId val="325561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2008"/>
        <c:crosses val="autoZero"/>
        <c:auto val="1"/>
        <c:lblAlgn val="ctr"/>
        <c:lblOffset val="100"/>
        <c:noMultiLvlLbl val="0"/>
      </c:catAx>
      <c:valAx>
        <c:axId val="325562008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61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TVR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442-4657-B5A2-163AFE8341C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442-4657-B5A2-163AFE8341C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442-4657-B5A2-163AFE8341C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442-4657-B5A2-163AFE8341C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442-4657-B5A2-163AFE8341C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3442-4657-B5A2-163AFE8341C4}"/>
              </c:ext>
            </c:extLst>
          </c:dPt>
          <c:dPt>
            <c:idx val="1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3442-4657-B5A2-163AFE8341C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0,1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0,2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0,4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smtClean="0"/>
                      <a:t>0,5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smtClean="0"/>
                      <a:t>0,6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smtClean="0"/>
                      <a:t>0,9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smtClean="0"/>
                      <a:t>1,1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smtClean="0"/>
                      <a:t>1,2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smtClean="0"/>
                      <a:t>1,2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smtClean="0"/>
                      <a:t>1,2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smtClean="0"/>
                      <a:t>1,5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smtClean="0"/>
                      <a:t>1,7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smtClean="0"/>
                      <a:t>2,1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KOMPASTV</c:v>
                </c:pt>
                <c:pt idx="1">
                  <c:v>INEWSTV</c:v>
                </c:pt>
                <c:pt idx="2">
                  <c:v>RTV</c:v>
                </c:pt>
                <c:pt idx="3">
                  <c:v>GTV</c:v>
                </c:pt>
                <c:pt idx="4">
                  <c:v>METRO</c:v>
                </c:pt>
                <c:pt idx="5">
                  <c:v>TVONE</c:v>
                </c:pt>
                <c:pt idx="6">
                  <c:v>TRANS7</c:v>
                </c:pt>
                <c:pt idx="7">
                  <c:v>IVM</c:v>
                </c:pt>
                <c:pt idx="8">
                  <c:v>MNCTV</c:v>
                </c:pt>
                <c:pt idx="9">
                  <c:v>NET</c:v>
                </c:pt>
                <c:pt idx="10">
                  <c:v>TRANS</c:v>
                </c:pt>
                <c:pt idx="11">
                  <c:v>SCTV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Sheet1!$B$2:$B$15</c:f>
              <c:numCache>
                <c:formatCode>#.##00</c:formatCode>
                <c:ptCount val="14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0.9</c:v>
                </c:pt>
                <c:pt idx="7">
                  <c:v>1.1000000000000001</c:v>
                </c:pt>
                <c:pt idx="8">
                  <c:v>1.2</c:v>
                </c:pt>
                <c:pt idx="9">
                  <c:v>1.2</c:v>
                </c:pt>
                <c:pt idx="10">
                  <c:v>1.2</c:v>
                </c:pt>
                <c:pt idx="11">
                  <c:v>1.5</c:v>
                </c:pt>
                <c:pt idx="12">
                  <c:v>1.7</c:v>
                </c:pt>
                <c:pt idx="13">
                  <c:v>2.1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442-4657-B5A2-163AFE8341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Share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Sheet1!$A$2:$A$15</c:f>
              <c:strCache>
                <c:ptCount val="14"/>
                <c:pt idx="0">
                  <c:v>KOMPASTV</c:v>
                </c:pt>
                <c:pt idx="1">
                  <c:v>INEWSTV</c:v>
                </c:pt>
                <c:pt idx="2">
                  <c:v>RTV</c:v>
                </c:pt>
                <c:pt idx="3">
                  <c:v>GTV</c:v>
                </c:pt>
                <c:pt idx="4">
                  <c:v>METRO</c:v>
                </c:pt>
                <c:pt idx="5">
                  <c:v>TVONE</c:v>
                </c:pt>
                <c:pt idx="6">
                  <c:v>TRANS7</c:v>
                </c:pt>
                <c:pt idx="7">
                  <c:v>IVM</c:v>
                </c:pt>
                <c:pt idx="8">
                  <c:v>MNCTV</c:v>
                </c:pt>
                <c:pt idx="9">
                  <c:v>NET</c:v>
                </c:pt>
                <c:pt idx="10">
                  <c:v>TRANS</c:v>
                </c:pt>
                <c:pt idx="11">
                  <c:v>SCTV</c:v>
                </c:pt>
                <c:pt idx="12">
                  <c:v>RCTI</c:v>
                </c:pt>
                <c:pt idx="13">
                  <c:v>ANTV</c:v>
                </c:pt>
              </c:strCache>
            </c:strRef>
          </c:cat>
          <c:val>
            <c:numRef>
              <c:f>Sheet1!$C$2:$C$15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3442-4657-B5A2-163AFE834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0"/>
        <c:axId val="325562792"/>
        <c:axId val="325563184"/>
      </c:barChart>
      <c:catAx>
        <c:axId val="325562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5563184"/>
        <c:crosses val="autoZero"/>
        <c:auto val="1"/>
        <c:lblAlgn val="ctr"/>
        <c:lblOffset val="100"/>
        <c:noMultiLvlLbl val="0"/>
      </c:catAx>
      <c:valAx>
        <c:axId val="325563184"/>
        <c:scaling>
          <c:orientation val="minMax"/>
        </c:scaling>
        <c:delete val="1"/>
        <c:axPos val="b"/>
        <c:numFmt formatCode="#.##00" sourceLinked="1"/>
        <c:majorTickMark val="none"/>
        <c:minorTickMark val="none"/>
        <c:tickLblPos val="nextTo"/>
        <c:crossAx val="325562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823413-D9ED-47B7-90D7-033B3E2BB5C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395257-5ACA-476E-A812-8B67F9197549}">
      <dgm:prSet phldrT="[Text]" custT="1"/>
      <dgm:spPr>
        <a:gradFill flip="none" rotWithShape="1">
          <a:gsLst>
            <a:gs pos="0">
              <a:srgbClr val="800000"/>
            </a:gs>
            <a:gs pos="100000">
              <a:srgbClr val="FF0000"/>
            </a:gs>
          </a:gsLst>
          <a:lin ang="16920000" scaled="0"/>
          <a:tileRect/>
        </a:gradFill>
      </dgm:spPr>
      <dgm:t>
        <a:bodyPr/>
        <a:lstStyle/>
        <a:p>
          <a:pPr algn="ctr"/>
          <a:r>
            <a:rPr lang="en-US" sz="1600" b="1" dirty="0"/>
            <a:t>02.00 – 05.59</a:t>
          </a:r>
        </a:p>
        <a:p>
          <a:pPr algn="ctr"/>
          <a:r>
            <a:rPr lang="en-US" sz="1600" b="1" dirty="0"/>
            <a:t>(ALL PEOPLE) </a:t>
          </a:r>
        </a:p>
      </dgm:t>
    </dgm:pt>
    <dgm:pt modelId="{95F19839-A384-4783-BA80-5D5DC9AB7937}" type="parTrans" cxnId="{6331762F-7884-417F-90CB-55D068169EDC}">
      <dgm:prSet/>
      <dgm:spPr/>
      <dgm:t>
        <a:bodyPr/>
        <a:lstStyle/>
        <a:p>
          <a:endParaRPr lang="en-US" sz="1800" b="1"/>
        </a:p>
      </dgm:t>
    </dgm:pt>
    <dgm:pt modelId="{71EECE7E-3DEE-49F3-AC9D-665D9CEF9C0D}" type="sibTrans" cxnId="{6331762F-7884-417F-90CB-55D068169EDC}">
      <dgm:prSet/>
      <dgm:spPr/>
      <dgm:t>
        <a:bodyPr/>
        <a:lstStyle/>
        <a:p>
          <a:endParaRPr lang="en-US" sz="1800" b="1"/>
        </a:p>
      </dgm:t>
    </dgm:pt>
    <dgm:pt modelId="{3C9EF36E-844C-4861-A577-8D060430073A}">
      <dgm:prSet phldrT="[Text]" custT="1"/>
      <dgm:spPr>
        <a:gradFill flip="none" rotWithShape="1">
          <a:gsLst>
            <a:gs pos="0">
              <a:srgbClr val="800000"/>
            </a:gs>
            <a:gs pos="100000">
              <a:srgbClr val="FF0000"/>
            </a:gs>
          </a:gsLst>
          <a:lin ang="16920000" scaled="0"/>
          <a:tileRect/>
        </a:gradFill>
      </dgm:spPr>
      <dgm:t>
        <a:bodyPr/>
        <a:lstStyle/>
        <a:p>
          <a:pPr algn="ctr"/>
          <a:r>
            <a:rPr lang="en-US" sz="1600" b="1" dirty="0"/>
            <a:t>06.00 – 12.59</a:t>
          </a:r>
        </a:p>
        <a:p>
          <a:pPr algn="ctr"/>
          <a:r>
            <a:rPr lang="en-US" sz="1600" b="1" dirty="0"/>
            <a:t>(ALL PEOPLE) </a:t>
          </a:r>
        </a:p>
      </dgm:t>
    </dgm:pt>
    <dgm:pt modelId="{37EA0501-0CE1-455F-8628-6D44198CAFD6}" type="parTrans" cxnId="{D3AFF12A-CB49-4224-AE1D-451812269772}">
      <dgm:prSet/>
      <dgm:spPr/>
      <dgm:t>
        <a:bodyPr/>
        <a:lstStyle/>
        <a:p>
          <a:endParaRPr lang="en-US" sz="1800" b="1"/>
        </a:p>
      </dgm:t>
    </dgm:pt>
    <dgm:pt modelId="{153E4F52-F1C4-40B2-A42C-7AE09D1E5E6B}" type="sibTrans" cxnId="{D3AFF12A-CB49-4224-AE1D-451812269772}">
      <dgm:prSet/>
      <dgm:spPr/>
      <dgm:t>
        <a:bodyPr/>
        <a:lstStyle/>
        <a:p>
          <a:endParaRPr lang="en-US" sz="1800" b="1"/>
        </a:p>
      </dgm:t>
    </dgm:pt>
    <dgm:pt modelId="{52E28E51-D126-4E83-BC29-AEBFC291352C}">
      <dgm:prSet phldrT="[Text]" custT="1"/>
      <dgm:spPr>
        <a:gradFill flip="none" rotWithShape="1">
          <a:gsLst>
            <a:gs pos="0">
              <a:srgbClr val="800000"/>
            </a:gs>
            <a:gs pos="100000">
              <a:srgbClr val="FF0000"/>
            </a:gs>
          </a:gsLst>
          <a:lin ang="16920000" scaled="0"/>
          <a:tileRect/>
        </a:gradFill>
      </dgm:spPr>
      <dgm:t>
        <a:bodyPr/>
        <a:lstStyle/>
        <a:p>
          <a:pPr algn="ctr"/>
          <a:r>
            <a:rPr lang="en-US" sz="1600" b="1" dirty="0"/>
            <a:t>13.00 – 16.29</a:t>
          </a:r>
        </a:p>
        <a:p>
          <a:pPr algn="ctr"/>
          <a:r>
            <a:rPr lang="en-US" sz="1600" b="1" dirty="0"/>
            <a:t>(</a:t>
          </a:r>
          <a:r>
            <a:rPr lang="id-ID" sz="1600" b="1" dirty="0"/>
            <a:t>ALL PEOPLE</a:t>
          </a:r>
          <a:r>
            <a:rPr lang="en-US" sz="1600" b="1" dirty="0"/>
            <a:t>) </a:t>
          </a:r>
        </a:p>
      </dgm:t>
    </dgm:pt>
    <dgm:pt modelId="{C01B135D-A4E7-4AA8-9D44-69650EDAC716}" type="parTrans" cxnId="{45EEC2A3-1F0A-40AF-A24C-B54EBBB62362}">
      <dgm:prSet/>
      <dgm:spPr/>
      <dgm:t>
        <a:bodyPr/>
        <a:lstStyle/>
        <a:p>
          <a:endParaRPr lang="en-US" sz="1800" b="1"/>
        </a:p>
      </dgm:t>
    </dgm:pt>
    <dgm:pt modelId="{37A0D420-016C-466C-A706-1C97C8B24F31}" type="sibTrans" cxnId="{45EEC2A3-1F0A-40AF-A24C-B54EBBB62362}">
      <dgm:prSet/>
      <dgm:spPr/>
      <dgm:t>
        <a:bodyPr/>
        <a:lstStyle/>
        <a:p>
          <a:endParaRPr lang="en-US" sz="1800" b="1"/>
        </a:p>
      </dgm:t>
    </dgm:pt>
    <dgm:pt modelId="{2DA047BA-4CA4-4EB3-AA47-8ED17ACBB328}">
      <dgm:prSet phldrT="[Text]" custT="1"/>
      <dgm:spPr>
        <a:gradFill flip="none" rotWithShape="1">
          <a:gsLst>
            <a:gs pos="0">
              <a:srgbClr val="800000"/>
            </a:gs>
            <a:gs pos="100000">
              <a:srgbClr val="FF0000"/>
            </a:gs>
          </a:gsLst>
          <a:lin ang="16920000" scaled="0"/>
          <a:tileRect/>
        </a:gradFill>
      </dgm:spPr>
      <dgm:t>
        <a:bodyPr/>
        <a:lstStyle/>
        <a:p>
          <a:pPr algn="ctr"/>
          <a:r>
            <a:rPr lang="en-US" sz="1600" b="1" dirty="0"/>
            <a:t>16.30 – 22.29</a:t>
          </a:r>
        </a:p>
        <a:p>
          <a:pPr algn="ctr"/>
          <a:r>
            <a:rPr lang="en-US" sz="1600" b="1" dirty="0"/>
            <a:t>(ALL PEOPLE) </a:t>
          </a:r>
        </a:p>
      </dgm:t>
    </dgm:pt>
    <dgm:pt modelId="{D044E990-773C-45B8-9C31-743036443BE4}" type="parTrans" cxnId="{3281FB90-3C87-4043-A008-DBE73825CC81}">
      <dgm:prSet/>
      <dgm:spPr/>
      <dgm:t>
        <a:bodyPr/>
        <a:lstStyle/>
        <a:p>
          <a:endParaRPr lang="en-US" sz="1800" b="1"/>
        </a:p>
      </dgm:t>
    </dgm:pt>
    <dgm:pt modelId="{516C9888-35F4-42E0-8A85-22CF7845702C}" type="sibTrans" cxnId="{3281FB90-3C87-4043-A008-DBE73825CC81}">
      <dgm:prSet/>
      <dgm:spPr/>
      <dgm:t>
        <a:bodyPr/>
        <a:lstStyle/>
        <a:p>
          <a:endParaRPr lang="en-US" sz="1800" b="1"/>
        </a:p>
      </dgm:t>
    </dgm:pt>
    <dgm:pt modelId="{6BD2E697-EAB6-4245-B800-432DEF567B77}">
      <dgm:prSet phldrT="[Text]" custT="1"/>
      <dgm:spPr>
        <a:gradFill flip="none" rotWithShape="1">
          <a:gsLst>
            <a:gs pos="0">
              <a:srgbClr val="800000"/>
            </a:gs>
            <a:gs pos="100000">
              <a:srgbClr val="FF0000"/>
            </a:gs>
          </a:gsLst>
          <a:lin ang="16920000" scaled="0"/>
          <a:tileRect/>
        </a:gradFill>
      </dgm:spPr>
      <dgm:t>
        <a:bodyPr/>
        <a:lstStyle/>
        <a:p>
          <a:pPr algn="ctr"/>
          <a:r>
            <a:rPr lang="en-US" sz="1600" b="1" dirty="0"/>
            <a:t>22.30 – 25.59</a:t>
          </a:r>
        </a:p>
        <a:p>
          <a:pPr algn="ctr"/>
          <a:r>
            <a:rPr lang="en-US" sz="1600" b="1" dirty="0"/>
            <a:t>(</a:t>
          </a:r>
          <a:r>
            <a:rPr lang="id-ID" sz="1600" b="1" dirty="0"/>
            <a:t>ALL PEOPLE</a:t>
          </a:r>
          <a:r>
            <a:rPr lang="en-US" sz="1600" b="1" dirty="0"/>
            <a:t>) </a:t>
          </a:r>
        </a:p>
      </dgm:t>
    </dgm:pt>
    <dgm:pt modelId="{828102CE-CA66-4771-9381-17FDF876C033}" type="parTrans" cxnId="{1939DE15-BA54-4217-A756-658E9CFE55FA}">
      <dgm:prSet/>
      <dgm:spPr/>
      <dgm:t>
        <a:bodyPr/>
        <a:lstStyle/>
        <a:p>
          <a:endParaRPr lang="en-US" sz="1800" b="1"/>
        </a:p>
      </dgm:t>
    </dgm:pt>
    <dgm:pt modelId="{033CB57C-3411-4352-8625-7FF631F0DB1B}" type="sibTrans" cxnId="{1939DE15-BA54-4217-A756-658E9CFE55FA}">
      <dgm:prSet/>
      <dgm:spPr/>
      <dgm:t>
        <a:bodyPr/>
        <a:lstStyle/>
        <a:p>
          <a:endParaRPr lang="en-US" sz="1800" b="1"/>
        </a:p>
      </dgm:t>
    </dgm:pt>
    <dgm:pt modelId="{008F7F0D-4C59-4421-9DB5-6E5576BF7DF0}">
      <dgm:prSet custT="1"/>
      <dgm:spPr>
        <a:ln w="3175" cmpd="sng">
          <a:solidFill>
            <a:schemeClr val="tx1"/>
          </a:solidFill>
        </a:ln>
      </dgm:spPr>
      <dgm:t>
        <a:bodyPr/>
        <a:lstStyle/>
        <a:p>
          <a:pPr algn="r"/>
          <a:endParaRPr lang="en-US" sz="1800" b="1" dirty="0"/>
        </a:p>
      </dgm:t>
    </dgm:pt>
    <dgm:pt modelId="{9D8BCC78-3471-4975-AE3B-8D3E2B18BB71}" type="parTrans" cxnId="{65A0B4B4-FD28-4EB8-B46E-9F4FFF3F3FEC}">
      <dgm:prSet/>
      <dgm:spPr/>
      <dgm:t>
        <a:bodyPr/>
        <a:lstStyle/>
        <a:p>
          <a:endParaRPr lang="en-US" sz="1800" b="1"/>
        </a:p>
      </dgm:t>
    </dgm:pt>
    <dgm:pt modelId="{3BEAC736-D672-498B-BCCB-74EC3561AB68}" type="sibTrans" cxnId="{65A0B4B4-FD28-4EB8-B46E-9F4FFF3F3FEC}">
      <dgm:prSet/>
      <dgm:spPr/>
      <dgm:t>
        <a:bodyPr/>
        <a:lstStyle/>
        <a:p>
          <a:endParaRPr lang="en-US" sz="1800" b="1"/>
        </a:p>
      </dgm:t>
    </dgm:pt>
    <dgm:pt modelId="{C39DC7C4-FDBB-46CF-890D-0245161B65A3}" type="pres">
      <dgm:prSet presAssocID="{4E823413-D9ED-47B7-90D7-033B3E2BB5C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555522-5E8E-4042-AD0A-776EA70DC1F5}" type="pres">
      <dgm:prSet presAssocID="{8B395257-5ACA-476E-A812-8B67F9197549}" presName="parentLin" presStyleCnt="0"/>
      <dgm:spPr/>
    </dgm:pt>
    <dgm:pt modelId="{D8C76755-FCAB-423C-9262-1AC79CFCE7F9}" type="pres">
      <dgm:prSet presAssocID="{8B395257-5ACA-476E-A812-8B67F919754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C5EE30C-C041-489A-8180-5EA28377CD0F}" type="pres">
      <dgm:prSet presAssocID="{8B395257-5ACA-476E-A812-8B67F9197549}" presName="parentText" presStyleLbl="node1" presStyleIdx="0" presStyleCnt="5" custScaleX="631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6422A-7839-471B-8F26-B88D485FF3BD}" type="pres">
      <dgm:prSet presAssocID="{8B395257-5ACA-476E-A812-8B67F9197549}" presName="negativeSpace" presStyleCnt="0"/>
      <dgm:spPr/>
    </dgm:pt>
    <dgm:pt modelId="{43D1EC8F-AA01-4840-ABCF-330F7B0A0D9D}" type="pres">
      <dgm:prSet presAssocID="{8B395257-5ACA-476E-A812-8B67F9197549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36693-B128-4DDD-B57F-D522D0C03A24}" type="pres">
      <dgm:prSet presAssocID="{71EECE7E-3DEE-49F3-AC9D-665D9CEF9C0D}" presName="spaceBetweenRectangles" presStyleCnt="0"/>
      <dgm:spPr/>
    </dgm:pt>
    <dgm:pt modelId="{DF2F539F-776C-4608-98C0-863EC1F4F5E2}" type="pres">
      <dgm:prSet presAssocID="{3C9EF36E-844C-4861-A577-8D060430073A}" presName="parentLin" presStyleCnt="0"/>
      <dgm:spPr/>
    </dgm:pt>
    <dgm:pt modelId="{3CF107A9-0F9B-44DA-A4C1-B8D390E4FBA5}" type="pres">
      <dgm:prSet presAssocID="{3C9EF36E-844C-4861-A577-8D06043007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8EA51E0-A974-4BB7-9BC9-272E883DFDE0}" type="pres">
      <dgm:prSet presAssocID="{3C9EF36E-844C-4861-A577-8D060430073A}" presName="parentText" presStyleLbl="node1" presStyleIdx="1" presStyleCnt="5" custScaleX="631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5A37C-D57C-43D2-AADE-05BFCF978006}" type="pres">
      <dgm:prSet presAssocID="{3C9EF36E-844C-4861-A577-8D060430073A}" presName="negativeSpace" presStyleCnt="0"/>
      <dgm:spPr/>
    </dgm:pt>
    <dgm:pt modelId="{BBA7D3D3-959E-43C0-BA7C-C7A8E6967886}" type="pres">
      <dgm:prSet presAssocID="{3C9EF36E-844C-4861-A577-8D060430073A}" presName="childText" presStyleLbl="conFgAcc1" presStyleIdx="1" presStyleCnt="5">
        <dgm:presLayoutVars>
          <dgm:bulletEnabled val="1"/>
        </dgm:presLayoutVars>
      </dgm:prSet>
      <dgm:spPr>
        <a:ln w="3175" cmpd="sng">
          <a:solidFill>
            <a:schemeClr val="tx1"/>
          </a:solidFill>
        </a:ln>
      </dgm:spPr>
    </dgm:pt>
    <dgm:pt modelId="{2BF2C74E-9166-4D41-AB68-F7A570F06C08}" type="pres">
      <dgm:prSet presAssocID="{153E4F52-F1C4-40B2-A42C-7AE09D1E5E6B}" presName="spaceBetweenRectangles" presStyleCnt="0"/>
      <dgm:spPr/>
    </dgm:pt>
    <dgm:pt modelId="{8D74609B-104F-4DA9-80E6-0C54714A1B70}" type="pres">
      <dgm:prSet presAssocID="{52E28E51-D126-4E83-BC29-AEBFC291352C}" presName="parentLin" presStyleCnt="0"/>
      <dgm:spPr/>
    </dgm:pt>
    <dgm:pt modelId="{E9D53F53-8066-4061-97C4-9DB87F0BEACB}" type="pres">
      <dgm:prSet presAssocID="{52E28E51-D126-4E83-BC29-AEBFC291352C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A52580A8-CF65-460B-B1D8-FE38B6AD33BE}" type="pres">
      <dgm:prSet presAssocID="{52E28E51-D126-4E83-BC29-AEBFC291352C}" presName="parentText" presStyleLbl="node1" presStyleIdx="2" presStyleCnt="5" custScaleX="631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5328A-3BE6-49EE-94A6-F275C2A8457A}" type="pres">
      <dgm:prSet presAssocID="{52E28E51-D126-4E83-BC29-AEBFC291352C}" presName="negativeSpace" presStyleCnt="0"/>
      <dgm:spPr/>
    </dgm:pt>
    <dgm:pt modelId="{79F1A068-8D4A-47FB-9777-7148DD816D6F}" type="pres">
      <dgm:prSet presAssocID="{52E28E51-D126-4E83-BC29-AEBFC291352C}" presName="childText" presStyleLbl="conFgAcc1" presStyleIdx="2" presStyleCnt="5">
        <dgm:presLayoutVars>
          <dgm:bulletEnabled val="1"/>
        </dgm:presLayoutVars>
      </dgm:prSet>
      <dgm:spPr>
        <a:ln w="3175" cmpd="sng">
          <a:solidFill>
            <a:schemeClr val="tx1"/>
          </a:solidFill>
        </a:ln>
      </dgm:spPr>
    </dgm:pt>
    <dgm:pt modelId="{26D38538-B8E2-4FB5-BB62-326900719A0D}" type="pres">
      <dgm:prSet presAssocID="{37A0D420-016C-466C-A706-1C97C8B24F31}" presName="spaceBetweenRectangles" presStyleCnt="0"/>
      <dgm:spPr/>
    </dgm:pt>
    <dgm:pt modelId="{135C3561-AE1F-40DC-BCDA-CBFCC9A0009E}" type="pres">
      <dgm:prSet presAssocID="{2DA047BA-4CA4-4EB3-AA47-8ED17ACBB328}" presName="parentLin" presStyleCnt="0"/>
      <dgm:spPr/>
    </dgm:pt>
    <dgm:pt modelId="{E2BA1B8A-A692-46E3-86FD-FEA7B3850E82}" type="pres">
      <dgm:prSet presAssocID="{2DA047BA-4CA4-4EB3-AA47-8ED17ACBB32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202B73A7-DDBE-406C-827B-2808367CBA26}" type="pres">
      <dgm:prSet presAssocID="{2DA047BA-4CA4-4EB3-AA47-8ED17ACBB328}" presName="parentText" presStyleLbl="node1" presStyleIdx="3" presStyleCnt="5" custScaleX="631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89CF4-F909-4740-BF78-227049CB00A9}" type="pres">
      <dgm:prSet presAssocID="{2DA047BA-4CA4-4EB3-AA47-8ED17ACBB328}" presName="negativeSpace" presStyleCnt="0"/>
      <dgm:spPr/>
    </dgm:pt>
    <dgm:pt modelId="{4992ED78-F370-4F4B-9ADC-F5AE33D7A115}" type="pres">
      <dgm:prSet presAssocID="{2DA047BA-4CA4-4EB3-AA47-8ED17ACBB328}" presName="childText" presStyleLbl="conFgAcc1" presStyleIdx="3" presStyleCnt="5">
        <dgm:presLayoutVars>
          <dgm:bulletEnabled val="1"/>
        </dgm:presLayoutVars>
      </dgm:prSet>
      <dgm:spPr>
        <a:ln w="3175" cmpd="sng">
          <a:solidFill>
            <a:schemeClr val="tx1"/>
          </a:solidFill>
        </a:ln>
      </dgm:spPr>
    </dgm:pt>
    <dgm:pt modelId="{6E7A7DBA-25BD-4E46-B38A-DB38A0EE413B}" type="pres">
      <dgm:prSet presAssocID="{516C9888-35F4-42E0-8A85-22CF7845702C}" presName="spaceBetweenRectangles" presStyleCnt="0"/>
      <dgm:spPr/>
    </dgm:pt>
    <dgm:pt modelId="{9C691C5D-EB17-41FE-8667-3B9D217FF0FD}" type="pres">
      <dgm:prSet presAssocID="{6BD2E697-EAB6-4245-B800-432DEF567B77}" presName="parentLin" presStyleCnt="0"/>
      <dgm:spPr/>
    </dgm:pt>
    <dgm:pt modelId="{D5F89C1D-354E-471B-9B65-05283E4C2AE9}" type="pres">
      <dgm:prSet presAssocID="{6BD2E697-EAB6-4245-B800-432DEF567B77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8D643C1-AE3E-401D-A9EA-F07B81E10C14}" type="pres">
      <dgm:prSet presAssocID="{6BD2E697-EAB6-4245-B800-432DEF567B77}" presName="parentText" presStyleLbl="node1" presStyleIdx="4" presStyleCnt="5" custScaleX="631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47617-24EC-4E96-ADD8-DD0995E06461}" type="pres">
      <dgm:prSet presAssocID="{6BD2E697-EAB6-4245-B800-432DEF567B77}" presName="negativeSpace" presStyleCnt="0"/>
      <dgm:spPr/>
    </dgm:pt>
    <dgm:pt modelId="{DE5D95B4-F849-4ADC-A003-853ED4D51EE5}" type="pres">
      <dgm:prSet presAssocID="{6BD2E697-EAB6-4245-B800-432DEF567B77}" presName="childText" presStyleLbl="conFgAcc1" presStyleIdx="4" presStyleCnt="5">
        <dgm:presLayoutVars>
          <dgm:bulletEnabled val="1"/>
        </dgm:presLayoutVars>
      </dgm:prSet>
      <dgm:spPr>
        <a:ln w="3175" cmpd="sng">
          <a:solidFill>
            <a:schemeClr val="tx1"/>
          </a:solidFill>
        </a:ln>
      </dgm:spPr>
    </dgm:pt>
  </dgm:ptLst>
  <dgm:cxnLst>
    <dgm:cxn modelId="{6331762F-7884-417F-90CB-55D068169EDC}" srcId="{4E823413-D9ED-47B7-90D7-033B3E2BB5CE}" destId="{8B395257-5ACA-476E-A812-8B67F9197549}" srcOrd="0" destOrd="0" parTransId="{95F19839-A384-4783-BA80-5D5DC9AB7937}" sibTransId="{71EECE7E-3DEE-49F3-AC9D-665D9CEF9C0D}"/>
    <dgm:cxn modelId="{2E0BFABD-D67A-484E-97AF-5872BAB2CF48}" type="presOf" srcId="{8B395257-5ACA-476E-A812-8B67F9197549}" destId="{D8C76755-FCAB-423C-9262-1AC79CFCE7F9}" srcOrd="0" destOrd="0" presId="urn:microsoft.com/office/officeart/2005/8/layout/list1"/>
    <dgm:cxn modelId="{8241DCD2-20C8-4DD0-BCD4-74D1DC6AE3E8}" type="presOf" srcId="{3C9EF36E-844C-4861-A577-8D060430073A}" destId="{28EA51E0-A974-4BB7-9BC9-272E883DFDE0}" srcOrd="1" destOrd="0" presId="urn:microsoft.com/office/officeart/2005/8/layout/list1"/>
    <dgm:cxn modelId="{45EEC2A3-1F0A-40AF-A24C-B54EBBB62362}" srcId="{4E823413-D9ED-47B7-90D7-033B3E2BB5CE}" destId="{52E28E51-D126-4E83-BC29-AEBFC291352C}" srcOrd="2" destOrd="0" parTransId="{C01B135D-A4E7-4AA8-9D44-69650EDAC716}" sibTransId="{37A0D420-016C-466C-A706-1C97C8B24F31}"/>
    <dgm:cxn modelId="{35F5ED95-3F90-4A53-9CDC-62B090393AE3}" type="presOf" srcId="{4E823413-D9ED-47B7-90D7-033B3E2BB5CE}" destId="{C39DC7C4-FDBB-46CF-890D-0245161B65A3}" srcOrd="0" destOrd="0" presId="urn:microsoft.com/office/officeart/2005/8/layout/list1"/>
    <dgm:cxn modelId="{D3AFF12A-CB49-4224-AE1D-451812269772}" srcId="{4E823413-D9ED-47B7-90D7-033B3E2BB5CE}" destId="{3C9EF36E-844C-4861-A577-8D060430073A}" srcOrd="1" destOrd="0" parTransId="{37EA0501-0CE1-455F-8628-6D44198CAFD6}" sibTransId="{153E4F52-F1C4-40B2-A42C-7AE09D1E5E6B}"/>
    <dgm:cxn modelId="{3281FB90-3C87-4043-A008-DBE73825CC81}" srcId="{4E823413-D9ED-47B7-90D7-033B3E2BB5CE}" destId="{2DA047BA-4CA4-4EB3-AA47-8ED17ACBB328}" srcOrd="3" destOrd="0" parTransId="{D044E990-773C-45B8-9C31-743036443BE4}" sibTransId="{516C9888-35F4-42E0-8A85-22CF7845702C}"/>
    <dgm:cxn modelId="{B8B042C7-47B9-456B-9D75-16D5DB06AAA8}" type="presOf" srcId="{8B395257-5ACA-476E-A812-8B67F9197549}" destId="{2C5EE30C-C041-489A-8180-5EA28377CD0F}" srcOrd="1" destOrd="0" presId="urn:microsoft.com/office/officeart/2005/8/layout/list1"/>
    <dgm:cxn modelId="{150726DA-F011-45E2-9439-AFA30DC047BA}" type="presOf" srcId="{3C9EF36E-844C-4861-A577-8D060430073A}" destId="{3CF107A9-0F9B-44DA-A4C1-B8D390E4FBA5}" srcOrd="0" destOrd="0" presId="urn:microsoft.com/office/officeart/2005/8/layout/list1"/>
    <dgm:cxn modelId="{549CA8B7-D82F-4284-9C49-A95E66B667B7}" type="presOf" srcId="{2DA047BA-4CA4-4EB3-AA47-8ED17ACBB328}" destId="{202B73A7-DDBE-406C-827B-2808367CBA26}" srcOrd="1" destOrd="0" presId="urn:microsoft.com/office/officeart/2005/8/layout/list1"/>
    <dgm:cxn modelId="{715EA327-AB11-4D9B-8D74-9FA3AB279FFA}" type="presOf" srcId="{6BD2E697-EAB6-4245-B800-432DEF567B77}" destId="{98D643C1-AE3E-401D-A9EA-F07B81E10C14}" srcOrd="1" destOrd="0" presId="urn:microsoft.com/office/officeart/2005/8/layout/list1"/>
    <dgm:cxn modelId="{1939DE15-BA54-4217-A756-658E9CFE55FA}" srcId="{4E823413-D9ED-47B7-90D7-033B3E2BB5CE}" destId="{6BD2E697-EAB6-4245-B800-432DEF567B77}" srcOrd="4" destOrd="0" parTransId="{828102CE-CA66-4771-9381-17FDF876C033}" sibTransId="{033CB57C-3411-4352-8625-7FF631F0DB1B}"/>
    <dgm:cxn modelId="{34D74AF0-3957-4288-87E7-6A7F8D675486}" type="presOf" srcId="{52E28E51-D126-4E83-BC29-AEBFC291352C}" destId="{A52580A8-CF65-460B-B1D8-FE38B6AD33BE}" srcOrd="1" destOrd="0" presId="urn:microsoft.com/office/officeart/2005/8/layout/list1"/>
    <dgm:cxn modelId="{2BA2968C-85E5-44C3-A97A-3F9FA6A54EEF}" type="presOf" srcId="{6BD2E697-EAB6-4245-B800-432DEF567B77}" destId="{D5F89C1D-354E-471B-9B65-05283E4C2AE9}" srcOrd="0" destOrd="0" presId="urn:microsoft.com/office/officeart/2005/8/layout/list1"/>
    <dgm:cxn modelId="{5B8FF359-82EB-403C-BCB7-3378BD2D5B04}" type="presOf" srcId="{008F7F0D-4C59-4421-9DB5-6E5576BF7DF0}" destId="{43D1EC8F-AA01-4840-ABCF-330F7B0A0D9D}" srcOrd="0" destOrd="0" presId="urn:microsoft.com/office/officeart/2005/8/layout/list1"/>
    <dgm:cxn modelId="{65A0B4B4-FD28-4EB8-B46E-9F4FFF3F3FEC}" srcId="{8B395257-5ACA-476E-A812-8B67F9197549}" destId="{008F7F0D-4C59-4421-9DB5-6E5576BF7DF0}" srcOrd="0" destOrd="0" parTransId="{9D8BCC78-3471-4975-AE3B-8D3E2B18BB71}" sibTransId="{3BEAC736-D672-498B-BCCB-74EC3561AB68}"/>
    <dgm:cxn modelId="{3FA83A0A-84CC-4882-9B42-8C7133742E9B}" type="presOf" srcId="{52E28E51-D126-4E83-BC29-AEBFC291352C}" destId="{E9D53F53-8066-4061-97C4-9DB87F0BEACB}" srcOrd="0" destOrd="0" presId="urn:microsoft.com/office/officeart/2005/8/layout/list1"/>
    <dgm:cxn modelId="{607E29E7-195A-490B-A681-2035F78BB671}" type="presOf" srcId="{2DA047BA-4CA4-4EB3-AA47-8ED17ACBB328}" destId="{E2BA1B8A-A692-46E3-86FD-FEA7B3850E82}" srcOrd="0" destOrd="0" presId="urn:microsoft.com/office/officeart/2005/8/layout/list1"/>
    <dgm:cxn modelId="{875D5BC9-11E1-4C0E-866F-8350A4276188}" type="presParOf" srcId="{C39DC7C4-FDBB-46CF-890D-0245161B65A3}" destId="{7F555522-5E8E-4042-AD0A-776EA70DC1F5}" srcOrd="0" destOrd="0" presId="urn:microsoft.com/office/officeart/2005/8/layout/list1"/>
    <dgm:cxn modelId="{155D13DA-7BAB-4604-8BAF-F93AD3FCEF9A}" type="presParOf" srcId="{7F555522-5E8E-4042-AD0A-776EA70DC1F5}" destId="{D8C76755-FCAB-423C-9262-1AC79CFCE7F9}" srcOrd="0" destOrd="0" presId="urn:microsoft.com/office/officeart/2005/8/layout/list1"/>
    <dgm:cxn modelId="{B164F888-CCDF-4D4A-8AE2-99AF4371204D}" type="presParOf" srcId="{7F555522-5E8E-4042-AD0A-776EA70DC1F5}" destId="{2C5EE30C-C041-489A-8180-5EA28377CD0F}" srcOrd="1" destOrd="0" presId="urn:microsoft.com/office/officeart/2005/8/layout/list1"/>
    <dgm:cxn modelId="{64F27900-6680-4B98-A558-3F9EA2016489}" type="presParOf" srcId="{C39DC7C4-FDBB-46CF-890D-0245161B65A3}" destId="{6F56422A-7839-471B-8F26-B88D485FF3BD}" srcOrd="1" destOrd="0" presId="urn:microsoft.com/office/officeart/2005/8/layout/list1"/>
    <dgm:cxn modelId="{C583E021-C44A-4EFA-92A0-C3D31213101B}" type="presParOf" srcId="{C39DC7C4-FDBB-46CF-890D-0245161B65A3}" destId="{43D1EC8F-AA01-4840-ABCF-330F7B0A0D9D}" srcOrd="2" destOrd="0" presId="urn:microsoft.com/office/officeart/2005/8/layout/list1"/>
    <dgm:cxn modelId="{1CA7D17B-31C3-4EFA-9621-1574C6A1729C}" type="presParOf" srcId="{C39DC7C4-FDBB-46CF-890D-0245161B65A3}" destId="{E9636693-B128-4DDD-B57F-D522D0C03A24}" srcOrd="3" destOrd="0" presId="urn:microsoft.com/office/officeart/2005/8/layout/list1"/>
    <dgm:cxn modelId="{3A6A6AE6-DB87-4EDB-98DB-449BD9C7B513}" type="presParOf" srcId="{C39DC7C4-FDBB-46CF-890D-0245161B65A3}" destId="{DF2F539F-776C-4608-98C0-863EC1F4F5E2}" srcOrd="4" destOrd="0" presId="urn:microsoft.com/office/officeart/2005/8/layout/list1"/>
    <dgm:cxn modelId="{5DCB324A-191B-47E7-A940-49764C63DE96}" type="presParOf" srcId="{DF2F539F-776C-4608-98C0-863EC1F4F5E2}" destId="{3CF107A9-0F9B-44DA-A4C1-B8D390E4FBA5}" srcOrd="0" destOrd="0" presId="urn:microsoft.com/office/officeart/2005/8/layout/list1"/>
    <dgm:cxn modelId="{1EC7B2D8-7C6D-4D2A-8CD7-C0FCA48AD8C8}" type="presParOf" srcId="{DF2F539F-776C-4608-98C0-863EC1F4F5E2}" destId="{28EA51E0-A974-4BB7-9BC9-272E883DFDE0}" srcOrd="1" destOrd="0" presId="urn:microsoft.com/office/officeart/2005/8/layout/list1"/>
    <dgm:cxn modelId="{347AAEA2-8BE0-4CE5-954A-3877FDFC41A6}" type="presParOf" srcId="{C39DC7C4-FDBB-46CF-890D-0245161B65A3}" destId="{4055A37C-D57C-43D2-AADE-05BFCF978006}" srcOrd="5" destOrd="0" presId="urn:microsoft.com/office/officeart/2005/8/layout/list1"/>
    <dgm:cxn modelId="{A115BFB2-6EE7-40DB-A7D0-2B6A67F84D09}" type="presParOf" srcId="{C39DC7C4-FDBB-46CF-890D-0245161B65A3}" destId="{BBA7D3D3-959E-43C0-BA7C-C7A8E6967886}" srcOrd="6" destOrd="0" presId="urn:microsoft.com/office/officeart/2005/8/layout/list1"/>
    <dgm:cxn modelId="{D3F05339-E916-4C97-8E5D-8C44B7012D49}" type="presParOf" srcId="{C39DC7C4-FDBB-46CF-890D-0245161B65A3}" destId="{2BF2C74E-9166-4D41-AB68-F7A570F06C08}" srcOrd="7" destOrd="0" presId="urn:microsoft.com/office/officeart/2005/8/layout/list1"/>
    <dgm:cxn modelId="{77CC8318-DAD1-40E3-9F61-B1B56076E2C4}" type="presParOf" srcId="{C39DC7C4-FDBB-46CF-890D-0245161B65A3}" destId="{8D74609B-104F-4DA9-80E6-0C54714A1B70}" srcOrd="8" destOrd="0" presId="urn:microsoft.com/office/officeart/2005/8/layout/list1"/>
    <dgm:cxn modelId="{4AA8CFCC-651B-4DC5-A406-AEDA3918B5DF}" type="presParOf" srcId="{8D74609B-104F-4DA9-80E6-0C54714A1B70}" destId="{E9D53F53-8066-4061-97C4-9DB87F0BEACB}" srcOrd="0" destOrd="0" presId="urn:microsoft.com/office/officeart/2005/8/layout/list1"/>
    <dgm:cxn modelId="{88605DDD-345C-437C-9545-38D2D27D12FE}" type="presParOf" srcId="{8D74609B-104F-4DA9-80E6-0C54714A1B70}" destId="{A52580A8-CF65-460B-B1D8-FE38B6AD33BE}" srcOrd="1" destOrd="0" presId="urn:microsoft.com/office/officeart/2005/8/layout/list1"/>
    <dgm:cxn modelId="{2B71D8DA-E41F-41BD-9FD7-4060FF767DC0}" type="presParOf" srcId="{C39DC7C4-FDBB-46CF-890D-0245161B65A3}" destId="{85C5328A-3BE6-49EE-94A6-F275C2A8457A}" srcOrd="9" destOrd="0" presId="urn:microsoft.com/office/officeart/2005/8/layout/list1"/>
    <dgm:cxn modelId="{CDA19708-403C-4FCD-9DF1-2A7F9000A0C6}" type="presParOf" srcId="{C39DC7C4-FDBB-46CF-890D-0245161B65A3}" destId="{79F1A068-8D4A-47FB-9777-7148DD816D6F}" srcOrd="10" destOrd="0" presId="urn:microsoft.com/office/officeart/2005/8/layout/list1"/>
    <dgm:cxn modelId="{9A2C99D0-C9A7-46AB-9FDC-5FDE4E3CA244}" type="presParOf" srcId="{C39DC7C4-FDBB-46CF-890D-0245161B65A3}" destId="{26D38538-B8E2-4FB5-BB62-326900719A0D}" srcOrd="11" destOrd="0" presId="urn:microsoft.com/office/officeart/2005/8/layout/list1"/>
    <dgm:cxn modelId="{B36E902A-FA06-4A88-ADB2-E9CB7282A521}" type="presParOf" srcId="{C39DC7C4-FDBB-46CF-890D-0245161B65A3}" destId="{135C3561-AE1F-40DC-BCDA-CBFCC9A0009E}" srcOrd="12" destOrd="0" presId="urn:microsoft.com/office/officeart/2005/8/layout/list1"/>
    <dgm:cxn modelId="{14145441-539D-4BC1-96A9-B20F4067DEAF}" type="presParOf" srcId="{135C3561-AE1F-40DC-BCDA-CBFCC9A0009E}" destId="{E2BA1B8A-A692-46E3-86FD-FEA7B3850E82}" srcOrd="0" destOrd="0" presId="urn:microsoft.com/office/officeart/2005/8/layout/list1"/>
    <dgm:cxn modelId="{5FDD0BA8-4E24-4352-B86F-0906BFA6C23B}" type="presParOf" srcId="{135C3561-AE1F-40DC-BCDA-CBFCC9A0009E}" destId="{202B73A7-DDBE-406C-827B-2808367CBA26}" srcOrd="1" destOrd="0" presId="urn:microsoft.com/office/officeart/2005/8/layout/list1"/>
    <dgm:cxn modelId="{BED76ABB-6B1E-4A65-BBCA-D1C1DF49D740}" type="presParOf" srcId="{C39DC7C4-FDBB-46CF-890D-0245161B65A3}" destId="{35B89CF4-F909-4740-BF78-227049CB00A9}" srcOrd="13" destOrd="0" presId="urn:microsoft.com/office/officeart/2005/8/layout/list1"/>
    <dgm:cxn modelId="{2244F9EA-D0DC-498D-AFD2-F59CDB896CD3}" type="presParOf" srcId="{C39DC7C4-FDBB-46CF-890D-0245161B65A3}" destId="{4992ED78-F370-4F4B-9ADC-F5AE33D7A115}" srcOrd="14" destOrd="0" presId="urn:microsoft.com/office/officeart/2005/8/layout/list1"/>
    <dgm:cxn modelId="{4E4A1C0D-CB96-480C-8B1B-E97FE1306D93}" type="presParOf" srcId="{C39DC7C4-FDBB-46CF-890D-0245161B65A3}" destId="{6E7A7DBA-25BD-4E46-B38A-DB38A0EE413B}" srcOrd="15" destOrd="0" presId="urn:microsoft.com/office/officeart/2005/8/layout/list1"/>
    <dgm:cxn modelId="{77E59216-7274-4F5B-B36B-7F5EE22527C6}" type="presParOf" srcId="{C39DC7C4-FDBB-46CF-890D-0245161B65A3}" destId="{9C691C5D-EB17-41FE-8667-3B9D217FF0FD}" srcOrd="16" destOrd="0" presId="urn:microsoft.com/office/officeart/2005/8/layout/list1"/>
    <dgm:cxn modelId="{EF2741B3-F89F-4F2D-8ABC-738AC26D784F}" type="presParOf" srcId="{9C691C5D-EB17-41FE-8667-3B9D217FF0FD}" destId="{D5F89C1D-354E-471B-9B65-05283E4C2AE9}" srcOrd="0" destOrd="0" presId="urn:microsoft.com/office/officeart/2005/8/layout/list1"/>
    <dgm:cxn modelId="{1C8CD38F-5387-43E0-A444-37A3C7FBB78D}" type="presParOf" srcId="{9C691C5D-EB17-41FE-8667-3B9D217FF0FD}" destId="{98D643C1-AE3E-401D-A9EA-F07B81E10C14}" srcOrd="1" destOrd="0" presId="urn:microsoft.com/office/officeart/2005/8/layout/list1"/>
    <dgm:cxn modelId="{15DB1436-28AF-4C96-A200-5F5BB29257FA}" type="presParOf" srcId="{C39DC7C4-FDBB-46CF-890D-0245161B65A3}" destId="{06247617-24EC-4E96-ADD8-DD0995E06461}" srcOrd="17" destOrd="0" presId="urn:microsoft.com/office/officeart/2005/8/layout/list1"/>
    <dgm:cxn modelId="{74E4F98E-9FD8-4B6C-A052-48E044F250A8}" type="presParOf" srcId="{C39DC7C4-FDBB-46CF-890D-0245161B65A3}" destId="{DE5D95B4-F849-4ADC-A003-853ED4D51EE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6000" cy="6895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7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4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09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6000" cy="6908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9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905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5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6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D16AC-2FCB-40B5-95F9-F2A9358DD00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CA601-0DE2-4B54-AD86-3E0DAB386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eg"/><Relationship Id="rId5" Type="http://schemas.openxmlformats.org/officeDocument/2006/relationships/image" Target="../media/image18.jpg"/><Relationship Id="rId15" Type="http://schemas.openxmlformats.org/officeDocument/2006/relationships/image" Target="../media/image28.jpeg"/><Relationship Id="rId10" Type="http://schemas.openxmlformats.org/officeDocument/2006/relationships/image" Target="../media/image23.jpg"/><Relationship Id="rId4" Type="http://schemas.openxmlformats.org/officeDocument/2006/relationships/image" Target="../media/image17.jpeg"/><Relationship Id="rId9" Type="http://schemas.openxmlformats.org/officeDocument/2006/relationships/image" Target="../media/image22.jp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18" Type="http://schemas.openxmlformats.org/officeDocument/2006/relationships/image" Target="../media/image4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image" Target="../media/image31.jpe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eg"/><Relationship Id="rId15" Type="http://schemas.openxmlformats.org/officeDocument/2006/relationships/image" Target="../media/image44.jpeg"/><Relationship Id="rId10" Type="http://schemas.openxmlformats.org/officeDocument/2006/relationships/image" Target="../media/image39.jp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9.png"/><Relationship Id="rId7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chart" Target="../charts/char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1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 txBox="1">
            <a:spLocks/>
          </p:cNvSpPr>
          <p:nvPr/>
        </p:nvSpPr>
        <p:spPr>
          <a:xfrm>
            <a:off x="789848" y="185643"/>
            <a:ext cx="8744430" cy="73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ANTV</a:t>
            </a:r>
            <a:r>
              <a:rPr kumimoji="0" lang="id-ID" altLang="id-ID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id-ID" altLang="id-ID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sukses menjadi stasiun pilihan pemirsa wanita</a:t>
            </a:r>
            <a:endParaRPr kumimoji="0" lang="en-US" altLang="id-ID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3389" y="783346"/>
            <a:ext cx="846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Belanja iklan khususnya</a:t>
            </a:r>
            <a:r>
              <a:rPr kumimoji="0" lang="id-ID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perempuan mempresentasikan 60% total belanja iklan 2015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400590" y="6485399"/>
            <a:ext cx="222885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4" name="Content Placeholder 6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17984" y="1694156"/>
          <a:ext cx="9435836" cy="4643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573319" y="6152745"/>
            <a:ext cx="85251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umber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AGB Nielsen Media Research,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11 Cities,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Index by Month,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Jan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2013 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</a:t>
            </a:r>
            <a:endParaRPr kumimoji="0" lang="en-US" altLang="id-ID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*) </a:t>
            </a:r>
            <a:r>
              <a:rPr lang="en-US" altLang="id-ID" sz="900" i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orld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2014, **) 1 Jan 2017 – 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2017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15768" y="1270076"/>
          <a:ext cx="2369882" cy="180068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723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3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30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006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INDEX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b="0" i="0" u="none" strike="noStrike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</a:t>
                      </a:r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</a:t>
                      </a:r>
                      <a:endParaRPr lang="en-US" sz="1000" b="0" i="0" u="none" strike="noStrike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125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lang="id-ID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</a:t>
                      </a:r>
                      <a:r>
                        <a:rPr lang="id-ID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lang="en-US" sz="100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r>
                        <a:rPr lang="id-ID" sz="100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4F81B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r>
                        <a:rPr lang="id-ID" sz="100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7" name="Straight Connector 16"/>
          <p:cNvSpPr/>
          <p:nvPr/>
        </p:nvSpPr>
        <p:spPr>
          <a:xfrm rot="5400000" flipH="1" flipV="1">
            <a:off x="964850" y="4224406"/>
            <a:ext cx="2141394" cy="11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7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8224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7486" y="1545771"/>
            <a:ext cx="3875314" cy="3077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7432" y="6414623"/>
            <a:ext cx="222885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 39"/>
          <p:cNvGraphicFramePr/>
          <p:nvPr>
            <p:extLst/>
          </p:nvPr>
        </p:nvGraphicFramePr>
        <p:xfrm>
          <a:off x="4331865" y="1217886"/>
          <a:ext cx="4547285" cy="473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extBox 12"/>
          <p:cNvSpPr txBox="1">
            <a:spLocks noChangeArrowheads="1"/>
          </p:cNvSpPr>
          <p:nvPr/>
        </p:nvSpPr>
        <p:spPr bwMode="auto">
          <a:xfrm>
            <a:off x="710385" y="6231848"/>
            <a:ext cx="4946854" cy="1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7037" tIns="23520" rIns="47037" bIns="23520">
            <a:spAutoFit/>
          </a:bodyPr>
          <a:lstStyle/>
          <a:p>
            <a:r>
              <a:rPr lang="id-ID" altLang="en-US" sz="900" i="1" dirty="0" smtClean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Sumber</a:t>
            </a:r>
            <a:r>
              <a:rPr lang="en-US" altLang="en-US" sz="900" i="1" dirty="0" smtClean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: </a:t>
            </a:r>
            <a:r>
              <a:rPr lang="en-US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AGB Nielsen Media Research,</a:t>
            </a:r>
            <a:r>
              <a:rPr lang="id-ID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11 Cities,</a:t>
            </a:r>
            <a:r>
              <a:rPr lang="en-US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1</a:t>
            </a:r>
            <a:r>
              <a:rPr lang="id-ID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 Jan </a:t>
            </a:r>
            <a:r>
              <a:rPr lang="en-US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– </a:t>
            </a:r>
            <a:r>
              <a:rPr lang="en-US" altLang="en-US" sz="900" i="1" dirty="0" smtClean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3</a:t>
            </a:r>
            <a:r>
              <a:rPr lang="id-ID" altLang="en-US" sz="900" i="1" dirty="0" smtClean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0 Apr </a:t>
            </a:r>
            <a:r>
              <a:rPr lang="id-ID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2017</a:t>
            </a:r>
            <a:r>
              <a:rPr lang="en-US" altLang="en-US" sz="900" i="1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 All People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511284" y="1667219"/>
            <a:ext cx="1089660" cy="393007"/>
          </a:xfrm>
          <a:prstGeom prst="rect">
            <a:avLst/>
          </a:prstGeom>
          <a:noFill/>
        </p:spPr>
        <p:txBody>
          <a:bodyPr wrap="square" lIns="84406" tIns="42203" rIns="84406" bIns="42203" anchor="ctr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12,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78264" y="2627339"/>
            <a:ext cx="1089660" cy="393007"/>
          </a:xfrm>
          <a:prstGeom prst="rect">
            <a:avLst/>
          </a:prstGeom>
          <a:noFill/>
        </p:spPr>
        <p:txBody>
          <a:bodyPr wrap="square" lIns="84406" tIns="42203" rIns="84406" bIns="42203" anchor="ctr">
            <a:spAutoFit/>
          </a:bodyPr>
          <a:lstStyle/>
          <a:p>
            <a:pPr algn="ctr"/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r>
              <a:rPr lang="en-US" sz="20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527793" y="3587459"/>
            <a:ext cx="1089660" cy="393007"/>
          </a:xfrm>
          <a:prstGeom prst="rect">
            <a:avLst/>
          </a:prstGeom>
          <a:noFill/>
        </p:spPr>
        <p:txBody>
          <a:bodyPr wrap="square" lIns="84406" tIns="42203" rIns="84406" bIns="42203" anchor="ctr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27793" y="4517099"/>
            <a:ext cx="1089660" cy="393007"/>
          </a:xfrm>
          <a:prstGeom prst="rect">
            <a:avLst/>
          </a:prstGeom>
          <a:noFill/>
        </p:spPr>
        <p:txBody>
          <a:bodyPr wrap="square" lIns="84406" tIns="42203" rIns="84406" bIns="42203" anchor="ctr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94774" y="5477219"/>
            <a:ext cx="1089660" cy="393007"/>
          </a:xfrm>
          <a:prstGeom prst="rect">
            <a:avLst/>
          </a:prstGeom>
          <a:noFill/>
        </p:spPr>
        <p:txBody>
          <a:bodyPr wrap="square" lIns="84406" tIns="42203" rIns="84406" bIns="42203" anchor="ctr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d-ID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000" b="1" cap="all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sz="2000" b="1" cap="all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gradFill>
                <a:gsLst>
                  <a:gs pos="0">
                    <a:srgbClr val="8064A2">
                      <a:shade val="20000"/>
                      <a:satMod val="245000"/>
                    </a:srgbClr>
                  </a:gs>
                  <a:gs pos="43000">
                    <a:srgbClr val="8064A2">
                      <a:satMod val="255000"/>
                    </a:srgbClr>
                  </a:gs>
                  <a:gs pos="48000">
                    <a:srgbClr val="8064A2">
                      <a:shade val="85000"/>
                      <a:satMod val="255000"/>
                    </a:srgbClr>
                  </a:gs>
                  <a:gs pos="100000">
                    <a:srgbClr val="8064A2">
                      <a:shade val="20000"/>
                      <a:satMod val="245000"/>
                    </a:srgb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7-Point Star 49"/>
          <p:cNvSpPr/>
          <p:nvPr/>
        </p:nvSpPr>
        <p:spPr>
          <a:xfrm>
            <a:off x="8560363" y="2136605"/>
            <a:ext cx="685800" cy="703385"/>
          </a:xfrm>
          <a:prstGeom prst="star7">
            <a:avLst/>
          </a:prstGeom>
          <a:gradFill flip="none" rotWithShape="1">
            <a:gsLst>
              <a:gs pos="0">
                <a:srgbClr val="D17620"/>
              </a:gs>
              <a:gs pos="100000">
                <a:srgbClr val="FFFF00"/>
              </a:gs>
            </a:gsLst>
            <a:lin ang="18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id-ID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7-Point Star 50"/>
          <p:cNvSpPr/>
          <p:nvPr/>
        </p:nvSpPr>
        <p:spPr>
          <a:xfrm>
            <a:off x="8560363" y="3091181"/>
            <a:ext cx="685800" cy="703385"/>
          </a:xfrm>
          <a:prstGeom prst="star7">
            <a:avLst/>
          </a:prstGeom>
          <a:gradFill flip="none" rotWithShape="1">
            <a:gsLst>
              <a:gs pos="0">
                <a:srgbClr val="D17620"/>
              </a:gs>
              <a:gs pos="100000">
                <a:srgbClr val="FFFF00"/>
              </a:gs>
            </a:gsLst>
            <a:lin ang="1800000" scaled="0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id-ID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7-Point Star 51"/>
          <p:cNvSpPr/>
          <p:nvPr/>
        </p:nvSpPr>
        <p:spPr>
          <a:xfrm>
            <a:off x="8564453" y="4026411"/>
            <a:ext cx="685800" cy="703385"/>
          </a:xfrm>
          <a:prstGeom prst="star7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58000">
                <a:schemeClr val="bg1">
                  <a:lumMod val="85000"/>
                </a:schemeClr>
              </a:gs>
            </a:gsLst>
            <a:lin ang="2700000" scaled="0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id-ID" sz="1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7-Point Star 52"/>
          <p:cNvSpPr/>
          <p:nvPr/>
        </p:nvSpPr>
        <p:spPr>
          <a:xfrm>
            <a:off x="8569388" y="1201168"/>
            <a:ext cx="685800" cy="703385"/>
          </a:xfrm>
          <a:prstGeom prst="star7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980000" scaled="0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id-ID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7-Point Star 53"/>
          <p:cNvSpPr/>
          <p:nvPr/>
        </p:nvSpPr>
        <p:spPr>
          <a:xfrm>
            <a:off x="8569388" y="5027573"/>
            <a:ext cx="685800" cy="703385"/>
          </a:xfrm>
          <a:prstGeom prst="star7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980000" scaled="0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id-ID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176482" y="1823918"/>
            <a:ext cx="1164802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176482" y="2786587"/>
            <a:ext cx="1164802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176482" y="3676448"/>
            <a:ext cx="1164802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176482" y="4639117"/>
            <a:ext cx="1164802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176482" y="5642233"/>
            <a:ext cx="1164802" cy="0"/>
          </a:xfrm>
          <a:prstGeom prst="line">
            <a:avLst/>
          </a:prstGeom>
          <a:ln w="31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690114" y="1133421"/>
            <a:ext cx="76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/>
              <a:t>TVS %</a:t>
            </a:r>
          </a:p>
        </p:txBody>
      </p:sp>
      <p:sp>
        <p:nvSpPr>
          <p:cNvPr id="68" name="Title 8"/>
          <p:cNvSpPr txBox="1">
            <a:spLocks/>
          </p:cNvSpPr>
          <p:nvPr/>
        </p:nvSpPr>
        <p:spPr>
          <a:xfrm>
            <a:off x="743405" y="304798"/>
            <a:ext cx="8736746" cy="72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id-ID" sz="1800" b="1" dirty="0" smtClean="0">
                <a:latin typeface="Arial"/>
                <a:ea typeface="ＭＳ Ｐゴシック" pitchFamily="34" charset="-128"/>
                <a:cs typeface="Arial"/>
              </a:rPr>
              <a:t>A</a:t>
            </a:r>
            <a:r>
              <a:rPr lang="id-ID" altLang="id-ID" sz="1800" b="1" dirty="0" smtClean="0">
                <a:latin typeface="Arial"/>
                <a:ea typeface="ＭＳ Ｐゴシック" pitchFamily="34" charset="-128"/>
                <a:cs typeface="Arial"/>
              </a:rPr>
              <a:t>NTV menerapkan strategi </a:t>
            </a:r>
            <a:r>
              <a:rPr lang="en-US" altLang="id-ID" sz="1800" b="1" dirty="0" smtClean="0">
                <a:latin typeface="Arial"/>
                <a:ea typeface="ＭＳ Ｐゴシック" pitchFamily="34" charset="-128"/>
                <a:cs typeface="Arial"/>
              </a:rPr>
              <a:t>“</a:t>
            </a:r>
            <a:r>
              <a:rPr lang="id-ID" altLang="id-ID" sz="1800" b="1" dirty="0" smtClean="0">
                <a:latin typeface="Arial"/>
                <a:ea typeface="ＭＳ Ｐゴシック" pitchFamily="34" charset="-128"/>
                <a:cs typeface="Arial"/>
              </a:rPr>
              <a:t>setiap jam tayang (daypart)</a:t>
            </a:r>
            <a:r>
              <a:rPr lang="en-US" altLang="id-ID" sz="1800" b="1" dirty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altLang="id-ID" sz="1800" b="1" dirty="0" err="1" smtClean="0">
                <a:latin typeface="Arial"/>
                <a:ea typeface="ＭＳ Ｐゴシック" pitchFamily="34" charset="-128"/>
                <a:cs typeface="Arial"/>
              </a:rPr>
              <a:t>merupakan</a:t>
            </a:r>
            <a:r>
              <a:rPr lang="id-ID" altLang="id-ID" sz="1800" b="1" dirty="0" smtClean="0">
                <a:latin typeface="Arial"/>
                <a:ea typeface="ＭＳ Ｐゴシック" pitchFamily="34" charset="-128"/>
                <a:cs typeface="Arial"/>
              </a:rPr>
              <a:t> Prime Time untuk pemirsa yang dibidik</a:t>
            </a:r>
            <a:r>
              <a:rPr lang="en-US" altLang="id-ID" sz="1800" b="1" dirty="0" smtClean="0">
                <a:latin typeface="Arial"/>
                <a:ea typeface="ＭＳ Ｐゴシック" pitchFamily="34" charset="-128"/>
                <a:cs typeface="Arial"/>
              </a:rPr>
              <a:t>”</a:t>
            </a:r>
            <a:endParaRPr lang="en-US" altLang="id-ID" sz="1800" b="1" dirty="0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39" name="Rounded Rectangle 36"/>
          <p:cNvSpPr/>
          <p:nvPr/>
        </p:nvSpPr>
        <p:spPr>
          <a:xfrm>
            <a:off x="729544" y="1308572"/>
            <a:ext cx="2972417" cy="841325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800000"/>
              </a:gs>
            </a:gsLst>
            <a:lin ang="5640000" scaled="0"/>
            <a:tileRect/>
          </a:gradFill>
          <a:ln w="9525" cmpd="sng">
            <a:noFill/>
          </a:ln>
          <a:scene3d>
            <a:camera prst="obliqueBottomRight"/>
            <a:lightRig rig="threePt" dir="t"/>
          </a:scene3d>
          <a:sp3d>
            <a:bevelT w="12700" h="127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r>
              <a:rPr lang="en-US" sz="1500" b="1" dirty="0">
                <a:solidFill>
                  <a:schemeClr val="bg1"/>
                </a:solidFill>
                <a:latin typeface="Arial"/>
                <a:cs typeface="Arial"/>
              </a:rPr>
              <a:t>EARLY MORNING SLOT</a:t>
            </a:r>
          </a:p>
          <a:p>
            <a:pPr algn="r">
              <a:lnSpc>
                <a:spcPct val="110000"/>
              </a:lnSpc>
            </a:pP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SMI,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Sinema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Malam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Lensor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Topik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Tuyul&amp;Mbak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Yul</a:t>
            </a:r>
            <a:endParaRPr lang="en-US" sz="1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8" name="Rounded Rectangle 45"/>
          <p:cNvSpPr/>
          <p:nvPr/>
        </p:nvSpPr>
        <p:spPr>
          <a:xfrm>
            <a:off x="726895" y="2279329"/>
            <a:ext cx="2972417" cy="817056"/>
          </a:xfrm>
          <a:prstGeom prst="roundRect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5300000" scaled="0"/>
            <a:tileRect/>
          </a:gradFill>
          <a:ln w="9525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r>
              <a:rPr lang="en-US" sz="1500" b="1" dirty="0">
                <a:solidFill>
                  <a:schemeClr val="bg1"/>
                </a:solidFill>
                <a:latin typeface="Arial"/>
                <a:cs typeface="Arial"/>
              </a:rPr>
              <a:t>Morning Slot</a:t>
            </a:r>
          </a:p>
          <a:p>
            <a:pPr algn="r">
              <a:lnSpc>
                <a:spcPct val="11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Animasi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Pagi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Putri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Duyung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Animasi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Siang</a:t>
            </a:r>
          </a:p>
        </p:txBody>
      </p:sp>
      <p:sp>
        <p:nvSpPr>
          <p:cNvPr id="49" name="Rounded Rectangle 46"/>
          <p:cNvSpPr/>
          <p:nvPr/>
        </p:nvSpPr>
        <p:spPr>
          <a:xfrm>
            <a:off x="743405" y="3217729"/>
            <a:ext cx="2972417" cy="841324"/>
          </a:xfrm>
          <a:prstGeom prst="roundRect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5960000" scaled="0"/>
            <a:tileRect/>
          </a:gradFill>
          <a:ln w="9525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Noon Time Slot</a:t>
            </a:r>
          </a:p>
          <a:p>
            <a:pPr algn="r">
              <a:lnSpc>
                <a:spcPct val="11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Anandhi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&amp; GEET</a:t>
            </a:r>
          </a:p>
        </p:txBody>
      </p:sp>
      <p:sp>
        <p:nvSpPr>
          <p:cNvPr id="50" name="Rounded Rectangle 47"/>
          <p:cNvSpPr/>
          <p:nvPr/>
        </p:nvSpPr>
        <p:spPr>
          <a:xfrm>
            <a:off x="710385" y="4156130"/>
            <a:ext cx="2972417" cy="841323"/>
          </a:xfrm>
          <a:prstGeom prst="roundRect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6200000" scaled="0"/>
            <a:tileRect/>
          </a:gradFill>
          <a:ln w="9525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Prime Time Slot</a:t>
            </a:r>
          </a:p>
          <a:p>
            <a:pPr algn="r">
              <a:lnSpc>
                <a:spcPct val="110000"/>
              </a:lnSpc>
            </a:pP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Archana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Gopi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Lonceng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Cinta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Mohabbatein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Cahaya</a:t>
            </a: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Arial"/>
                <a:cs typeface="Arial"/>
              </a:rPr>
              <a:t>Cinta</a:t>
            </a:r>
            <a:endParaRPr lang="en-US" sz="1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1" name="Rounded Rectangle 48"/>
          <p:cNvSpPr/>
          <p:nvPr/>
        </p:nvSpPr>
        <p:spPr>
          <a:xfrm>
            <a:off x="710385" y="5110707"/>
            <a:ext cx="2972417" cy="825144"/>
          </a:xfrm>
          <a:prstGeom prst="roundRect">
            <a:avLst/>
          </a:prstGeom>
          <a:gradFill flip="none" rotWithShape="1">
            <a:gsLst>
              <a:gs pos="0">
                <a:srgbClr val="800000"/>
              </a:gs>
              <a:gs pos="100000">
                <a:srgbClr val="FF0000"/>
              </a:gs>
            </a:gsLst>
            <a:lin ang="15840000" scaled="0"/>
            <a:tileRect/>
          </a:gradFill>
          <a:ln w="9525" cmpd="sng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Night Time Slot</a:t>
            </a:r>
          </a:p>
          <a:p>
            <a:pPr algn="r">
              <a:lnSpc>
                <a:spcPct val="110000"/>
              </a:lnSpc>
            </a:pPr>
            <a:r>
              <a:rPr lang="en-US" sz="1000" b="1" dirty="0">
                <a:solidFill>
                  <a:schemeClr val="bg1"/>
                </a:solidFill>
                <a:latin typeface="Arial"/>
                <a:cs typeface="Arial"/>
              </a:rPr>
              <a:t>Take Me Out Indonesia, PESBUKERS</a:t>
            </a:r>
          </a:p>
        </p:txBody>
      </p:sp>
      <p:sp>
        <p:nvSpPr>
          <p:cNvPr id="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299430" y="6486529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49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8"/>
          <p:cNvSpPr txBox="1">
            <a:spLocks/>
          </p:cNvSpPr>
          <p:nvPr/>
        </p:nvSpPr>
        <p:spPr>
          <a:xfrm>
            <a:off x="602354" y="328244"/>
            <a:ext cx="8763968" cy="69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id-ID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“</a:t>
            </a:r>
            <a:r>
              <a:rPr lang="id-ID" altLang="id-ID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Keberhasilan” </a:t>
            </a:r>
            <a:r>
              <a:rPr lang="en-US" altLang="id-ID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ditopang</a:t>
            </a:r>
            <a:r>
              <a:rPr lang="en-US" altLang="id-ID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altLang="id-ID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oleh</a:t>
            </a:r>
            <a:r>
              <a:rPr lang="en-US" altLang="id-ID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id-ID" altLang="id-ID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mengkombinasikan konten lokal dan asing</a:t>
            </a:r>
            <a:endParaRPr lang="en-US" altLang="id-ID" sz="2000" b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pic>
        <p:nvPicPr>
          <p:cNvPr id="27" name="Picture 26" descr="UUU-0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806" y="2072418"/>
            <a:ext cx="2269627" cy="3718782"/>
          </a:xfrm>
          <a:prstGeom prst="rect">
            <a:avLst/>
          </a:prstGeom>
        </p:spPr>
      </p:pic>
      <p:pic>
        <p:nvPicPr>
          <p:cNvPr id="28" name="Picture 27" descr="tyjtj-02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01" t="3780" r="11674" b="75485"/>
          <a:stretch/>
        </p:blipFill>
        <p:spPr>
          <a:xfrm>
            <a:off x="692579" y="901872"/>
            <a:ext cx="8738514" cy="146367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71811" y="2389700"/>
            <a:ext cx="1794698" cy="419497"/>
          </a:xfrm>
          <a:prstGeom prst="rect">
            <a:avLst/>
          </a:prstGeom>
        </p:spPr>
        <p:txBody>
          <a:bodyPr wrap="square" lIns="83969" tIns="41985" rIns="83969" bIns="41985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500" b="1" dirty="0" smtClean="0">
                <a:cs typeface="Calibri"/>
              </a:rPr>
              <a:t>DRAMA SERIES</a:t>
            </a:r>
            <a:endParaRPr lang="en-US" sz="1500" b="1" dirty="0">
              <a:cs typeface="Calibri"/>
            </a:endParaRPr>
          </a:p>
          <a:p>
            <a:pPr algn="ctr">
              <a:lnSpc>
                <a:spcPct val="70000"/>
              </a:lnSpc>
            </a:pPr>
            <a:r>
              <a:rPr lang="en-US" sz="1500" b="1" dirty="0" smtClean="0">
                <a:solidFill>
                  <a:srgbClr val="660066"/>
                </a:solidFill>
                <a:cs typeface="Calibri"/>
              </a:rPr>
              <a:t>PROGRAMS</a:t>
            </a:r>
            <a:endParaRPr lang="en-US" sz="1500" b="1" dirty="0">
              <a:solidFill>
                <a:srgbClr val="660066"/>
              </a:solidFill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77026" y="2760631"/>
            <a:ext cx="169643" cy="238678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pPr algn="ctr"/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UUU-01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5888" y="2072418"/>
            <a:ext cx="2106459" cy="371878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949478" y="2385365"/>
            <a:ext cx="1773035" cy="419497"/>
          </a:xfrm>
          <a:prstGeom prst="rect">
            <a:avLst/>
          </a:prstGeom>
        </p:spPr>
        <p:txBody>
          <a:bodyPr wrap="square" lIns="83969" tIns="41985" rIns="83969" bIns="41985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500" b="1" dirty="0">
                <a:cs typeface="Calibri"/>
              </a:rPr>
              <a:t>ENTERTAINMENT</a:t>
            </a:r>
          </a:p>
          <a:p>
            <a:pPr algn="ctr">
              <a:lnSpc>
                <a:spcPct val="70000"/>
              </a:lnSpc>
            </a:pPr>
            <a:r>
              <a:rPr lang="en-US" sz="1500" b="1" dirty="0" smtClean="0">
                <a:solidFill>
                  <a:srgbClr val="660066"/>
                </a:solidFill>
                <a:cs typeface="Calibri"/>
              </a:rPr>
              <a:t>PROGRAMS</a:t>
            </a:r>
            <a:endParaRPr lang="en-US" sz="1500" b="1" dirty="0">
              <a:solidFill>
                <a:srgbClr val="660066"/>
              </a:solidFill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9436" y="2760631"/>
            <a:ext cx="169643" cy="238678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pPr algn="ctr"/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 descr="UUU-01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1888" y="2072418"/>
            <a:ext cx="2131144" cy="371878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054702" y="2385366"/>
            <a:ext cx="1743308" cy="419497"/>
          </a:xfrm>
          <a:prstGeom prst="rect">
            <a:avLst/>
          </a:prstGeom>
        </p:spPr>
        <p:txBody>
          <a:bodyPr wrap="square" lIns="83969" tIns="41985" rIns="83969" bIns="41985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500" b="1" dirty="0" smtClean="0">
                <a:cs typeface="Calibri"/>
              </a:rPr>
              <a:t>MORNING </a:t>
            </a:r>
          </a:p>
          <a:p>
            <a:pPr algn="ctr">
              <a:lnSpc>
                <a:spcPct val="70000"/>
              </a:lnSpc>
            </a:pPr>
            <a:r>
              <a:rPr lang="en-US" sz="1500" b="1" dirty="0" smtClean="0">
                <a:cs typeface="Calibri"/>
              </a:rPr>
              <a:t>CINEMA</a:t>
            </a:r>
            <a:endParaRPr lang="en-US" sz="1500" b="1" dirty="0">
              <a:cs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675440" y="2760631"/>
            <a:ext cx="169643" cy="238678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pPr algn="ctr"/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 descr="UUU-01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957" y="2072418"/>
            <a:ext cx="2188742" cy="371878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123033" y="2385366"/>
            <a:ext cx="1735770" cy="419497"/>
          </a:xfrm>
          <a:prstGeom prst="rect">
            <a:avLst/>
          </a:prstGeom>
        </p:spPr>
        <p:txBody>
          <a:bodyPr wrap="square" lIns="83969" tIns="41985" rIns="83969" bIns="41985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500" b="1" dirty="0">
                <a:cs typeface="Calibri"/>
              </a:rPr>
              <a:t>NEWS &amp; </a:t>
            </a:r>
            <a:r>
              <a:rPr lang="en-US" sz="1500" b="1" dirty="0" smtClean="0">
                <a:cs typeface="Calibri"/>
              </a:rPr>
              <a:t>SPORT</a:t>
            </a:r>
            <a:r>
              <a:rPr lang="en-US" sz="1500" b="1" dirty="0" smtClean="0">
                <a:solidFill>
                  <a:srgbClr val="660066"/>
                </a:solidFill>
                <a:cs typeface="Calibri"/>
              </a:rPr>
              <a:t> PROGRAMS</a:t>
            </a:r>
            <a:endParaRPr lang="en-US" sz="1500" b="1" dirty="0">
              <a:solidFill>
                <a:srgbClr val="660066"/>
              </a:solidFill>
              <a:cs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36650" y="2760631"/>
            <a:ext cx="169643" cy="238678"/>
          </a:xfrm>
          <a:prstGeom prst="rect">
            <a:avLst/>
          </a:prstGeom>
        </p:spPr>
        <p:txBody>
          <a:bodyPr wrap="none" lIns="83969" tIns="41985" rIns="83969" bIns="41985">
            <a:spAutoFit/>
          </a:bodyPr>
          <a:lstStyle/>
          <a:p>
            <a:pPr algn="ctr"/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57" descr="FGB-01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547" y="1407253"/>
            <a:ext cx="1335600" cy="539540"/>
          </a:xfrm>
          <a:prstGeom prst="rect">
            <a:avLst/>
          </a:prstGeom>
        </p:spPr>
      </p:pic>
      <p:sp>
        <p:nvSpPr>
          <p:cNvPr id="18" name="Slide Number Placeholder 1"/>
          <p:cNvSpPr txBox="1">
            <a:spLocks/>
          </p:cNvSpPr>
          <p:nvPr/>
        </p:nvSpPr>
        <p:spPr>
          <a:xfrm>
            <a:off x="7299430" y="648652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13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956" y="1201376"/>
            <a:ext cx="2602007" cy="1523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945" y="1201376"/>
            <a:ext cx="2424242" cy="152303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74465" y="1201376"/>
            <a:ext cx="3011221" cy="1523031"/>
            <a:chOff x="37523" y="1775608"/>
            <a:chExt cx="4500151" cy="22761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6530" y="1775608"/>
              <a:ext cx="2361144" cy="22761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23" y="1775608"/>
              <a:ext cx="2139007" cy="227611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802" y="3518712"/>
            <a:ext cx="1421927" cy="844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1393" y="3518712"/>
            <a:ext cx="197488" cy="2551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4341629" y="3557435"/>
            <a:ext cx="1421927" cy="844538"/>
            <a:chOff x="-188087" y="3326891"/>
            <a:chExt cx="6305551" cy="353110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8087" y="3326891"/>
              <a:ext cx="6305551" cy="353110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1702" y="3326891"/>
              <a:ext cx="875762" cy="10669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054" y="3544891"/>
            <a:ext cx="1362680" cy="8688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309" y="3544891"/>
            <a:ext cx="1168555" cy="8688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/>
          <p:cNvGrpSpPr/>
          <p:nvPr/>
        </p:nvGrpSpPr>
        <p:grpSpPr>
          <a:xfrm>
            <a:off x="7014320" y="2691722"/>
            <a:ext cx="1538266" cy="780581"/>
            <a:chOff x="1146220" y="3600960"/>
            <a:chExt cx="2298879" cy="120286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146220" y="4481848"/>
              <a:ext cx="2298879" cy="0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253804" y="3600960"/>
              <a:ext cx="0" cy="8808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146220" y="4481848"/>
              <a:ext cx="0" cy="321972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445099" y="4481848"/>
              <a:ext cx="0" cy="321972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15221" y="4401973"/>
            <a:ext cx="1202899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88" b="1" dirty="0">
                <a:solidFill>
                  <a:schemeClr val="bg1">
                    <a:lumMod val="50000"/>
                  </a:schemeClr>
                </a:solidFill>
              </a:rPr>
              <a:t>Mahabharata:</a:t>
            </a:r>
          </a:p>
          <a:p>
            <a:pPr algn="ctr"/>
            <a:r>
              <a:rPr lang="id-ID" sz="1088" b="1" dirty="0">
                <a:solidFill>
                  <a:schemeClr val="bg1">
                    <a:lumMod val="50000"/>
                  </a:schemeClr>
                </a:solidFill>
              </a:rPr>
              <a:t>Shaheer Sheikh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82347" y="4401973"/>
            <a:ext cx="1116053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88" b="1" dirty="0">
                <a:solidFill>
                  <a:schemeClr val="bg1">
                    <a:lumMod val="50000"/>
                  </a:schemeClr>
                </a:solidFill>
              </a:rPr>
              <a:t>Jodha Akbar:</a:t>
            </a:r>
          </a:p>
          <a:p>
            <a:pPr algn="ctr"/>
            <a:r>
              <a:rPr lang="id-ID" sz="1088" b="1" dirty="0">
                <a:solidFill>
                  <a:schemeClr val="bg1">
                    <a:lumMod val="50000"/>
                  </a:schemeClr>
                </a:solidFill>
              </a:rPr>
              <a:t>Ravi Bhatia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70788" y="4413728"/>
            <a:ext cx="1166076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88" b="1" dirty="0">
                <a:solidFill>
                  <a:srgbClr val="7F7F7F"/>
                </a:solidFill>
              </a:rPr>
              <a:t>Uttaran:</a:t>
            </a:r>
          </a:p>
          <a:p>
            <a:pPr algn="ctr"/>
            <a:r>
              <a:rPr lang="id-ID" sz="1088" b="1" dirty="0">
                <a:solidFill>
                  <a:srgbClr val="7F7F7F"/>
                </a:solidFill>
              </a:rPr>
              <a:t>Vaishali Thakkar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50594" y="4413727"/>
            <a:ext cx="1296973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88" b="1" dirty="0">
                <a:solidFill>
                  <a:srgbClr val="7F7F7F"/>
                </a:solidFill>
              </a:rPr>
              <a:t>Jodha Akbar:</a:t>
            </a:r>
          </a:p>
          <a:p>
            <a:pPr algn="ctr"/>
            <a:r>
              <a:rPr lang="id-ID" sz="1088" b="1" dirty="0">
                <a:solidFill>
                  <a:srgbClr val="7F7F7F"/>
                </a:solidFill>
              </a:rPr>
              <a:t>Ravi Bhatia</a:t>
            </a:r>
          </a:p>
        </p:txBody>
      </p:sp>
      <p:cxnSp>
        <p:nvCxnSpPr>
          <p:cNvPr id="49" name="Straight Arrow Connector 48"/>
          <p:cNvCxnSpPr>
            <a:stCxn id="31" idx="0"/>
            <a:endCxn id="21" idx="2"/>
          </p:cNvCxnSpPr>
          <p:nvPr/>
        </p:nvCxnSpPr>
        <p:spPr>
          <a:xfrm flipV="1">
            <a:off x="5052592" y="2724407"/>
            <a:ext cx="2368" cy="833028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4432" y="909413"/>
            <a:ext cx="2256774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70" b="1" dirty="0">
                <a:solidFill>
                  <a:schemeClr val="bg1">
                    <a:lumMod val="50000"/>
                  </a:schemeClr>
                </a:solidFill>
              </a:rPr>
              <a:t>Cinta Di Langit Taj Mahal 1 &amp;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53956" y="906403"/>
            <a:ext cx="260200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70" b="1" dirty="0">
                <a:solidFill>
                  <a:srgbClr val="7F7F7F"/>
                </a:solidFill>
              </a:rPr>
              <a:t>Roro Jonggrang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58342" y="906402"/>
            <a:ext cx="2088380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70" b="1" dirty="0">
                <a:solidFill>
                  <a:srgbClr val="7F7F7F"/>
                </a:solidFill>
              </a:rPr>
              <a:t>Malaikat Kecil Dari India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65" y="3500590"/>
            <a:ext cx="1394694" cy="8445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9" name="TextBox 58"/>
          <p:cNvSpPr txBox="1"/>
          <p:nvPr/>
        </p:nvSpPr>
        <p:spPr>
          <a:xfrm>
            <a:off x="6296054" y="4413728"/>
            <a:ext cx="1431898" cy="59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88" b="1" dirty="0">
                <a:solidFill>
                  <a:srgbClr val="7F7F7F"/>
                </a:solidFill>
              </a:rPr>
              <a:t>Veera:</a:t>
            </a:r>
          </a:p>
          <a:p>
            <a:pPr algn="ctr"/>
            <a:r>
              <a:rPr lang="id-ID" sz="1088" b="1" dirty="0">
                <a:solidFill>
                  <a:srgbClr val="7F7F7F"/>
                </a:solidFill>
              </a:rPr>
              <a:t>Bhavesh Balchandani</a:t>
            </a:r>
          </a:p>
          <a:p>
            <a:pPr algn="ctr"/>
            <a:r>
              <a:rPr lang="id-ID" sz="1088" b="1" dirty="0">
                <a:solidFill>
                  <a:srgbClr val="7F7F7F"/>
                </a:solidFill>
              </a:rPr>
              <a:t>Harshita Ojha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91" y="4999822"/>
            <a:ext cx="2155203" cy="1605771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4459875" y="4999822"/>
            <a:ext cx="2271935" cy="1605771"/>
            <a:chOff x="7023651" y="1944710"/>
            <a:chExt cx="5168349" cy="3638550"/>
          </a:xfrm>
        </p:grpSpPr>
        <p:grpSp>
          <p:nvGrpSpPr>
            <p:cNvPr id="62" name="Group 61"/>
            <p:cNvGrpSpPr/>
            <p:nvPr/>
          </p:nvGrpSpPr>
          <p:grpSpPr>
            <a:xfrm>
              <a:off x="7023652" y="1944710"/>
              <a:ext cx="5168348" cy="3638550"/>
              <a:chOff x="5501357" y="510680"/>
              <a:chExt cx="6315075" cy="3638550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1357" y="510680"/>
                <a:ext cx="6315075" cy="363855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297163" y="510680"/>
                <a:ext cx="1519269" cy="48099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46330" y="510680"/>
                <a:ext cx="1779936" cy="249174"/>
              </a:xfrm>
              <a:prstGeom prst="rect">
                <a:avLst/>
              </a:prstGeom>
            </p:spPr>
          </p:pic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3651" y="1944711"/>
              <a:ext cx="2716697" cy="957515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839499" y="5848920"/>
            <a:ext cx="1301559" cy="4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14579" eaLnBrk="0" hangingPunct="0">
              <a:defRPr/>
            </a:pPr>
            <a:r>
              <a:rPr lang="id-ID" sz="2176" b="1" dirty="0">
                <a:solidFill>
                  <a:srgbClr val="660066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PLAN </a:t>
            </a:r>
            <a:endParaRPr lang="en-US" sz="2176" b="1" dirty="0">
              <a:solidFill>
                <a:srgbClr val="660066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38221" y="5212095"/>
            <a:ext cx="1715212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14579" eaLnBrk="0" hangingPunct="0">
              <a:defRPr/>
            </a:pPr>
            <a:r>
              <a:rPr lang="id-ID" sz="3990" b="1" dirty="0">
                <a:solidFill>
                  <a:srgbClr val="311C65"/>
                </a:solidFill>
                <a:latin typeface="Calibri" pitchFamily="34" charset="0"/>
                <a:ea typeface="ＭＳ Ｐゴシック" pitchFamily="34" charset="-128"/>
                <a:cs typeface="Calibri" pitchFamily="34" charset="0"/>
              </a:rPr>
              <a:t>2017</a:t>
            </a:r>
            <a:endParaRPr lang="en-US" sz="3990" b="1" dirty="0">
              <a:solidFill>
                <a:srgbClr val="311C65"/>
              </a:solidFill>
              <a:latin typeface="Calibri" pitchFamily="34" charset="0"/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512809" y="5833582"/>
            <a:ext cx="1646993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5766" y="180073"/>
            <a:ext cx="9034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4579" eaLnBrk="0" hangingPunct="0">
              <a:defRPr/>
            </a:pP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Guna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mempererat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hubungan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dengan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pemirsa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para “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Bintang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”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membintangi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program-program </a:t>
            </a:r>
            <a:r>
              <a:rPr lang="en-US" sz="2000" b="1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lokal</a:t>
            </a:r>
            <a:r>
              <a:rPr lang="en-US" sz="20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346278" y="2706708"/>
            <a:ext cx="1538266" cy="780581"/>
            <a:chOff x="1146220" y="3600960"/>
            <a:chExt cx="2298879" cy="120286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6220" y="4481848"/>
              <a:ext cx="2298879" cy="0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2253804" y="3600960"/>
              <a:ext cx="0" cy="8808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46220" y="4481848"/>
              <a:ext cx="0" cy="321972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445099" y="4481848"/>
              <a:ext cx="0" cy="321972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396886" y="6399319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6885" y="979450"/>
            <a:ext cx="8343904" cy="4800235"/>
            <a:chOff x="309434" y="731518"/>
            <a:chExt cx="11241380" cy="6088973"/>
          </a:xfrm>
        </p:grpSpPr>
        <p:graphicFrame>
          <p:nvGraphicFramePr>
            <p:cNvPr id="7" name="Chart 6"/>
            <p:cNvGraphicFramePr/>
            <p:nvPr>
              <p:extLst/>
            </p:nvPr>
          </p:nvGraphicFramePr>
          <p:xfrm>
            <a:off x="384385" y="1045567"/>
            <a:ext cx="2907455" cy="27105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/>
            <p:cNvGraphicFramePr/>
            <p:nvPr>
              <p:extLst/>
            </p:nvPr>
          </p:nvGraphicFramePr>
          <p:xfrm>
            <a:off x="2978351" y="1043222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/>
            <p:cNvGraphicFramePr/>
            <p:nvPr>
              <p:extLst/>
            </p:nvPr>
          </p:nvGraphicFramePr>
          <p:xfrm>
            <a:off x="5810855" y="1043223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/>
            <p:cNvGraphicFramePr/>
            <p:nvPr>
              <p:extLst/>
            </p:nvPr>
          </p:nvGraphicFramePr>
          <p:xfrm>
            <a:off x="8643359" y="1054947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1" name="Chart 10"/>
            <p:cNvGraphicFramePr/>
            <p:nvPr>
              <p:extLst/>
            </p:nvPr>
          </p:nvGraphicFramePr>
          <p:xfrm>
            <a:off x="309434" y="4109983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2" name="Chart 11"/>
            <p:cNvGraphicFramePr/>
            <p:nvPr>
              <p:extLst/>
            </p:nvPr>
          </p:nvGraphicFramePr>
          <p:xfrm>
            <a:off x="2903400" y="4107639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3" name="Chart 12"/>
            <p:cNvGraphicFramePr/>
            <p:nvPr>
              <p:extLst/>
            </p:nvPr>
          </p:nvGraphicFramePr>
          <p:xfrm>
            <a:off x="5735904" y="4107640"/>
            <a:ext cx="2907455" cy="27105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35257" y="731519"/>
              <a:ext cx="2343095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Meet &amp; Greet Veera</a:t>
              </a:r>
            </a:p>
            <a:p>
              <a:pPr algn="ctr"/>
              <a:r>
                <a:rPr lang="id-ID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(All People)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78692" y="731519"/>
              <a:ext cx="2012978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Ketemu Uttaran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(All People)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49393" y="731518"/>
              <a:ext cx="2746896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 &amp; Greet Lonceng Cinta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(All People)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29631" y="731518"/>
              <a:ext cx="2082646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 &amp; Greet Thapki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(All People)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4385" y="3781871"/>
              <a:ext cx="2442834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 &amp; Greet Baalveer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(All People)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21326" y="3781869"/>
              <a:ext cx="2213347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 &amp; Greet Gopi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(Female)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65037" y="3781868"/>
              <a:ext cx="2653274" cy="507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Rahasia Hati Cansu &amp; Hazal</a:t>
              </a:r>
            </a:p>
            <a:p>
              <a:pPr algn="ctr"/>
              <a:r>
                <a:rPr lang="id-ID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 25+ Upper)</a:t>
              </a:r>
            </a:p>
          </p:txBody>
        </p:sp>
      </p:grpSp>
      <p:pic>
        <p:nvPicPr>
          <p:cNvPr id="5" name="Picture 4" descr="Slide Upfront_52.jpg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5203" y="3429000"/>
            <a:ext cx="3077561" cy="22853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21" name="TextBox 20"/>
          <p:cNvSpPr txBox="1"/>
          <p:nvPr/>
        </p:nvSpPr>
        <p:spPr>
          <a:xfrm>
            <a:off x="776483" y="197910"/>
            <a:ext cx="8786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 smtClean="0">
                <a:latin typeface="Arial"/>
                <a:ea typeface="ＭＳ Ｐゴシック" pitchFamily="34" charset="-128"/>
                <a:cs typeface="Arial"/>
              </a:rPr>
              <a:t>Me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mbawa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 “para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bintang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”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lebih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dekat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ke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pemirsa</a:t>
            </a:r>
            <a:r>
              <a:rPr lang="id-ID" sz="2000" b="1" dirty="0" smtClean="0">
                <a:latin typeface="Arial"/>
                <a:ea typeface="ＭＳ Ｐゴシック" pitchFamily="34" charset="-128"/>
                <a:cs typeface="Arial"/>
              </a:rPr>
              <a:t> terbukti sukses meningkatkan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loyalitas</a:t>
            </a:r>
            <a:r>
              <a:rPr lang="en-US" sz="2000" b="1" dirty="0" smtClean="0"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sz="2000" b="1" dirty="0" err="1" smtClean="0">
                <a:latin typeface="Arial"/>
                <a:ea typeface="ＭＳ Ｐゴシック" pitchFamily="34" charset="-128"/>
                <a:cs typeface="Arial"/>
              </a:rPr>
              <a:t>penonton</a:t>
            </a:r>
            <a:r>
              <a:rPr lang="id-ID" sz="2000" b="1" dirty="0" smtClean="0">
                <a:latin typeface="Arial"/>
                <a:ea typeface="ＭＳ Ｐゴシック" pitchFamily="34" charset="-128"/>
                <a:cs typeface="Arial"/>
              </a:rPr>
              <a:t> ANTV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339204" y="6492875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 -0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51" b="6761"/>
          <a:stretch/>
        </p:blipFill>
        <p:spPr>
          <a:xfrm>
            <a:off x="512809" y="1327894"/>
            <a:ext cx="8977243" cy="5104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720" y="371113"/>
            <a:ext cx="8445023" cy="564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fontAlgn="auto">
              <a:spcBef>
                <a:spcPct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</a:lstStyle>
          <a:p>
            <a:r>
              <a:rPr lang="en-US" i="1" dirty="0" smtClean="0">
                <a:solidFill>
                  <a:schemeClr val="tx1"/>
                </a:solidFill>
              </a:rPr>
              <a:t>Signature show </a:t>
            </a:r>
            <a:r>
              <a:rPr lang="en-US" dirty="0" smtClean="0">
                <a:solidFill>
                  <a:schemeClr val="tx1"/>
                </a:solidFill>
              </a:rPr>
              <a:t>di ANTV </a:t>
            </a:r>
            <a:r>
              <a:rPr lang="en-US" dirty="0" err="1" smtClean="0">
                <a:solidFill>
                  <a:schemeClr val="tx1"/>
                </a:solidFill>
              </a:rPr>
              <a:t>didasarkan</a:t>
            </a:r>
            <a:r>
              <a:rPr lang="en-US" dirty="0" smtClean="0">
                <a:solidFill>
                  <a:schemeClr val="tx1"/>
                </a:solidFill>
              </a:rPr>
              <a:t> program drama </a:t>
            </a:r>
            <a:r>
              <a:rPr lang="id-ID" dirty="0" smtClean="0">
                <a:solidFill>
                  <a:schemeClr val="tx1"/>
                </a:solidFill>
              </a:rPr>
              <a:t>unggulan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439828" y="6492875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23" y="2257836"/>
            <a:ext cx="952581" cy="1043990"/>
          </a:xfrm>
          <a:prstGeom prst="rect">
            <a:avLst/>
          </a:prstGeom>
          <a:effectLst>
            <a:reflection stA="36000" endPos="13000" dir="5400000" sy="-100000" algn="bl" rotWithShape="0"/>
          </a:effectLst>
        </p:spPr>
      </p:pic>
      <p:pic>
        <p:nvPicPr>
          <p:cNvPr id="22" name="Picture 4" descr="Image result for launching cinta di pangkuan himalaya"/>
          <p:cNvPicPr>
            <a:picLocks noChangeAspect="1" noChangeArrowheads="1"/>
          </p:cNvPicPr>
          <p:nvPr/>
        </p:nvPicPr>
        <p:blipFill rotWithShape="1">
          <a:blip r:embed="rId3"/>
          <a:srcRect b="1092"/>
          <a:stretch/>
        </p:blipFill>
        <p:spPr bwMode="auto">
          <a:xfrm>
            <a:off x="2491467" y="993613"/>
            <a:ext cx="2072914" cy="2231980"/>
          </a:xfrm>
          <a:prstGeom prst="rect">
            <a:avLst/>
          </a:prstGeom>
          <a:noFill/>
          <a:effectLst>
            <a:reflection stA="88000" endPos="9000" dir="5400000" sy="-100000" algn="bl" rotWithShape="0"/>
          </a:effectLst>
        </p:spPr>
      </p:pic>
      <p:pic>
        <p:nvPicPr>
          <p:cNvPr id="23" name="Picture 6" descr="Related image"/>
          <p:cNvPicPr>
            <a:picLocks noChangeAspect="1" noChangeArrowheads="1"/>
          </p:cNvPicPr>
          <p:nvPr/>
        </p:nvPicPr>
        <p:blipFill rotWithShape="1">
          <a:blip r:embed="rId4"/>
          <a:srcRect b="1092"/>
          <a:stretch/>
        </p:blipFill>
        <p:spPr bwMode="auto">
          <a:xfrm>
            <a:off x="280610" y="993613"/>
            <a:ext cx="2210857" cy="2231980"/>
          </a:xfrm>
          <a:prstGeom prst="rect">
            <a:avLst/>
          </a:prstGeom>
          <a:noFill/>
          <a:effectLst>
            <a:reflection stA="88000" endPos="9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7" y="5223880"/>
            <a:ext cx="2052213" cy="1141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75" y="5225700"/>
            <a:ext cx="3109301" cy="11397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74" y="5223880"/>
            <a:ext cx="1902695" cy="11416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2" name="Rectangle 1"/>
          <p:cNvSpPr/>
          <p:nvPr/>
        </p:nvSpPr>
        <p:spPr>
          <a:xfrm>
            <a:off x="129338" y="3524706"/>
            <a:ext cx="1273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b="1" dirty="0"/>
              <a:t>INDIAN SERIES</a:t>
            </a:r>
            <a:endParaRPr lang="en-US" sz="14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00" y="3852328"/>
            <a:ext cx="1614733" cy="1207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88" y="3852328"/>
            <a:ext cx="2147235" cy="1207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7" y="3852328"/>
            <a:ext cx="1946104" cy="12022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53" y="3852328"/>
            <a:ext cx="2157123" cy="1207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3" name="Parallelogram 2"/>
          <p:cNvSpPr/>
          <p:nvPr/>
        </p:nvSpPr>
        <p:spPr>
          <a:xfrm>
            <a:off x="281788" y="4992036"/>
            <a:ext cx="892580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4278" y="4921648"/>
            <a:ext cx="1111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 smtClean="0">
                <a:solidFill>
                  <a:srgbClr val="FFFFFF"/>
                </a:solidFill>
              </a:rPr>
              <a:t>Swaragini</a:t>
            </a:r>
            <a:endParaRPr lang="id-ID" sz="1000" dirty="0">
              <a:solidFill>
                <a:srgbClr val="FFFFFF"/>
              </a:solidFill>
            </a:endParaRPr>
          </a:p>
        </p:txBody>
      </p:sp>
      <p:sp>
        <p:nvSpPr>
          <p:cNvPr id="36" name="Parallelogram 35"/>
          <p:cNvSpPr/>
          <p:nvPr/>
        </p:nvSpPr>
        <p:spPr>
          <a:xfrm>
            <a:off x="2338295" y="4992036"/>
            <a:ext cx="892580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0260" y="4921648"/>
            <a:ext cx="55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 smtClean="0">
                <a:solidFill>
                  <a:srgbClr val="FFFFFF"/>
                </a:solidFill>
              </a:rPr>
              <a:t>Kasam</a:t>
            </a:r>
            <a:endParaRPr lang="id-ID" sz="1000" dirty="0">
              <a:solidFill>
                <a:srgbClr val="FFFFFF"/>
              </a:solidFill>
            </a:endParaRPr>
          </a:p>
        </p:txBody>
      </p:sp>
      <p:sp>
        <p:nvSpPr>
          <p:cNvPr id="38" name="Parallelogram 37"/>
          <p:cNvSpPr/>
          <p:nvPr/>
        </p:nvSpPr>
        <p:spPr>
          <a:xfrm>
            <a:off x="4055588" y="4992036"/>
            <a:ext cx="892580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28342" y="4921648"/>
            <a:ext cx="809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 smtClean="0">
                <a:solidFill>
                  <a:srgbClr val="FFFFFF"/>
                </a:solidFill>
              </a:rPr>
              <a:t>Swabhiman</a:t>
            </a:r>
            <a:endParaRPr lang="id-ID" sz="1000" dirty="0">
              <a:solidFill>
                <a:srgbClr val="FFFFFF"/>
              </a:solidFill>
            </a:endParaRPr>
          </a:p>
        </p:txBody>
      </p:sp>
      <p:sp>
        <p:nvSpPr>
          <p:cNvPr id="41" name="Parallelogram 40"/>
          <p:cNvSpPr/>
          <p:nvPr/>
        </p:nvSpPr>
        <p:spPr>
          <a:xfrm>
            <a:off x="6278540" y="4992036"/>
            <a:ext cx="892580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17434" y="4921648"/>
            <a:ext cx="809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rgbClr val="FFFFFF"/>
                </a:solidFill>
              </a:rPr>
              <a:t>Ishqbaaz</a:t>
            </a:r>
          </a:p>
        </p:txBody>
      </p:sp>
      <p:sp>
        <p:nvSpPr>
          <p:cNvPr id="43" name="Parallelogram 42"/>
          <p:cNvSpPr/>
          <p:nvPr/>
        </p:nvSpPr>
        <p:spPr>
          <a:xfrm>
            <a:off x="281788" y="6312774"/>
            <a:ext cx="892580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0102" y="6242386"/>
            <a:ext cx="1111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rgbClr val="FFFFFF"/>
                </a:solidFill>
              </a:rPr>
              <a:t>Shani</a:t>
            </a:r>
          </a:p>
        </p:txBody>
      </p:sp>
      <p:sp>
        <p:nvSpPr>
          <p:cNvPr id="47" name="Parallelogram 46"/>
          <p:cNvSpPr/>
          <p:nvPr/>
        </p:nvSpPr>
        <p:spPr>
          <a:xfrm>
            <a:off x="2866512" y="6312774"/>
            <a:ext cx="1436557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76859" y="6188445"/>
            <a:ext cx="172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rgbClr val="FFFFFF"/>
                </a:solidFill>
              </a:rPr>
              <a:t>Ek Tha Raja Ek Thi Rani</a:t>
            </a:r>
          </a:p>
          <a:p>
            <a:endParaRPr lang="id-ID" sz="1000" dirty="0">
              <a:solidFill>
                <a:srgbClr val="FFFFFF"/>
              </a:solidFill>
            </a:endParaRPr>
          </a:p>
        </p:txBody>
      </p:sp>
      <p:sp>
        <p:nvSpPr>
          <p:cNvPr id="52" name="Parallelogram 51"/>
          <p:cNvSpPr/>
          <p:nvPr/>
        </p:nvSpPr>
        <p:spPr>
          <a:xfrm>
            <a:off x="5356475" y="6312774"/>
            <a:ext cx="952178" cy="136223"/>
          </a:xfrm>
          <a:prstGeom prst="parallelogram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02773" y="6249243"/>
            <a:ext cx="1069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rgbClr val="FFFFFF"/>
                </a:solidFill>
              </a:rPr>
              <a:t>Ek Hasina Thi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46" y="1301390"/>
            <a:ext cx="1719594" cy="96878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40" y="1301391"/>
            <a:ext cx="709949" cy="96878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r="4872"/>
          <a:stretch/>
        </p:blipFill>
        <p:spPr>
          <a:xfrm>
            <a:off x="8465776" y="2257836"/>
            <a:ext cx="1167824" cy="1040615"/>
          </a:xfrm>
          <a:prstGeom prst="rect">
            <a:avLst/>
          </a:prstGeom>
          <a:effectLst>
            <a:reflection stA="36000" endPos="13000" dir="5400000" sy="-100000" algn="bl" rotWithShape="0"/>
          </a:effec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472" y="2270175"/>
            <a:ext cx="1301242" cy="1031651"/>
          </a:xfrm>
          <a:prstGeom prst="rect">
            <a:avLst/>
          </a:prstGeom>
          <a:effectLst>
            <a:reflection stA="36000" endPos="13000" dir="5400000" sy="-100000" algn="bl" rotWithShape="0"/>
          </a:effec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97" y="2282201"/>
            <a:ext cx="1466426" cy="1019625"/>
          </a:xfrm>
          <a:prstGeom prst="rect">
            <a:avLst/>
          </a:prstGeom>
          <a:effectLst>
            <a:reflection stA="36000" endPos="13000" dir="5400000" sy="-100000" algn="bl" rotWithShape="0"/>
          </a:effec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77" y="1301390"/>
            <a:ext cx="797823" cy="96878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9" y="1301390"/>
            <a:ext cx="1622688" cy="968785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690108" y="993613"/>
            <a:ext cx="1114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400" b="1" dirty="0" smtClean="0"/>
              <a:t>ANIMATION</a:t>
            </a:r>
            <a:endParaRPr lang="en-US" sz="14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85717" y="289052"/>
            <a:ext cx="8445023" cy="564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fontAlgn="auto">
              <a:spcBef>
                <a:spcPct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P</a:t>
            </a:r>
            <a:r>
              <a:rPr lang="id-ID" dirty="0" smtClean="0">
                <a:solidFill>
                  <a:schemeClr val="tx1"/>
                </a:solidFill>
              </a:rPr>
              <a:t>rogram</a:t>
            </a:r>
            <a:r>
              <a:rPr lang="en-US" dirty="0" smtClean="0">
                <a:solidFill>
                  <a:schemeClr val="tx1"/>
                </a:solidFill>
              </a:rPr>
              <a:t>-program </a:t>
            </a:r>
            <a:r>
              <a:rPr lang="en-US" dirty="0" err="1" smtClean="0">
                <a:solidFill>
                  <a:schemeClr val="tx1"/>
                </a:solidFill>
              </a:rPr>
              <a:t>baru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id-ID" dirty="0" smtClean="0">
                <a:solidFill>
                  <a:schemeClr val="tx1"/>
                </a:solidFill>
              </a:rPr>
              <a:t>ANTV </a:t>
            </a:r>
            <a:r>
              <a:rPr lang="en-US" dirty="0" smtClean="0">
                <a:solidFill>
                  <a:schemeClr val="tx1"/>
                </a:solidFill>
              </a:rPr>
              <a:t>di</a:t>
            </a:r>
            <a:r>
              <a:rPr lang="id-ID" dirty="0" smtClean="0">
                <a:solidFill>
                  <a:schemeClr val="tx1"/>
                </a:solidFill>
              </a:rPr>
              <a:t> 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498443" y="6485304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17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914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8224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42348" y="1580940"/>
            <a:ext cx="3875314" cy="3077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PENCAPAIAN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7432" y="6414623"/>
            <a:ext cx="222885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18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0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53829" y="2111829"/>
            <a:ext cx="370114" cy="3585028"/>
          </a:xfrm>
          <a:prstGeom prst="rect">
            <a:avLst/>
          </a:prstGeom>
          <a:solidFill>
            <a:srgbClr val="A8D6E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8"/>
          <p:cNvSpPr txBox="1">
            <a:spLocks/>
          </p:cNvSpPr>
          <p:nvPr/>
        </p:nvSpPr>
        <p:spPr>
          <a:xfrm>
            <a:off x="562471" y="246183"/>
            <a:ext cx="8839438" cy="7431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742950">
              <a:spcBef>
                <a:spcPts val="0"/>
              </a:spcBef>
            </a:pPr>
            <a:r>
              <a:rPr lang="id-ID" sz="1600" b="1" dirty="0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Pencapaian rata-rata pangsa pemirsa </a:t>
            </a:r>
            <a:r>
              <a:rPr lang="en-US" sz="1600" b="1" dirty="0" err="1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selama</a:t>
            </a:r>
            <a:r>
              <a:rPr lang="en-US" sz="1600" b="1" dirty="0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 </a:t>
            </a:r>
            <a:r>
              <a:rPr lang="id-ID" sz="1600" b="1" dirty="0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2017 mencapai 15,6%, menduduki posisi kedua di</a:t>
            </a:r>
            <a:r>
              <a:rPr lang="en-US" sz="1600" b="1" dirty="0" err="1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antara</a:t>
            </a:r>
            <a:r>
              <a:rPr lang="id-ID" sz="1600" b="1" dirty="0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 stasiun TV FTA, melebihi ekpektasi untuk berada di </a:t>
            </a:r>
            <a:r>
              <a:rPr lang="en-US" sz="1600" b="1" dirty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T</a:t>
            </a:r>
            <a:r>
              <a:rPr lang="id-ID" sz="1600" b="1" dirty="0" smtClean="0">
                <a:latin typeface="Arial" panose="020B0604020202020204" pitchFamily="34" charset="0"/>
                <a:ea typeface="MingLiU_HKSCS-ExtB"/>
                <a:cs typeface="Arial" panose="020B0604020202020204" pitchFamily="34" charset="0"/>
              </a:rPr>
              <a:t>op 3</a:t>
            </a:r>
            <a:endParaRPr lang="id-ID" sz="1600" b="1" dirty="0">
              <a:latin typeface="Arial" panose="020B0604020202020204" pitchFamily="34" charset="0"/>
              <a:ea typeface="MingLiU_HKSCS-ExtB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418143" y="6454227"/>
            <a:ext cx="2228850" cy="365125"/>
          </a:xfrm>
        </p:spPr>
        <p:txBody>
          <a:bodyPr/>
          <a:lstStyle/>
          <a:p>
            <a:fld id="{EB1EF241-2055-F541-9A50-0B1624B3323D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18565" y="6094945"/>
            <a:ext cx="496961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S</a:t>
            </a:r>
            <a:r>
              <a:rPr lang="id-ID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umber</a:t>
            </a:r>
            <a:r>
              <a:rPr lang="en-US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: </a:t>
            </a:r>
            <a:r>
              <a:rPr lang="en-US" altLang="id-ID" sz="900" i="1" dirty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AGB Nielsen Media Research, all people,  1 Jan 2001 – </a:t>
            </a:r>
            <a:r>
              <a:rPr lang="id-ID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30</a:t>
            </a:r>
            <a:r>
              <a:rPr lang="en-US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id-ID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Apr</a:t>
            </a:r>
            <a:r>
              <a:rPr lang="en-US" altLang="id-ID" sz="900" i="1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 </a:t>
            </a:r>
            <a:r>
              <a:rPr lang="en-US" altLang="id-ID" sz="900" i="1" dirty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201</a:t>
            </a:r>
            <a:r>
              <a:rPr lang="id-ID" altLang="id-ID" sz="900" i="1" dirty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7</a:t>
            </a:r>
            <a:endParaRPr lang="en-US" altLang="id-ID" sz="900" i="1" dirty="0">
              <a:solidFill>
                <a:prstClr val="black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4658" y="1933934"/>
            <a:ext cx="433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Rata-rata Pangsa Pemirsa ANTV </a:t>
            </a:r>
          </a:p>
          <a:p>
            <a:pPr algn="ctr"/>
            <a:r>
              <a:rPr lang="id-ID" dirty="0" smtClean="0">
                <a:solidFill>
                  <a:prstClr val="black"/>
                </a:solidFill>
                <a:latin typeface="Arial"/>
                <a:ea typeface="ＭＳ Ｐゴシック" pitchFamily="34" charset="-128"/>
                <a:cs typeface="Arial"/>
              </a:rPr>
              <a:t>(2001-Sekarang)</a:t>
            </a:r>
            <a:endParaRPr lang="id-ID" dirty="0">
              <a:solidFill>
                <a:prstClr val="black"/>
              </a:solidFill>
              <a:latin typeface="Arial"/>
              <a:ea typeface="ＭＳ Ｐゴシック" pitchFamily="34" charset="-128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6246" y="1885369"/>
            <a:ext cx="2473304" cy="456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9443" y="2560341"/>
            <a:ext cx="369332" cy="1331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Share (%)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="" xmlns:a16="http://schemas.microsoft.com/office/drawing/2014/main" id="{DA5FEA3E-DE3D-4A1A-9D8A-4DD2F8DFB7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36267" y="1743861"/>
          <a:ext cx="7307036" cy="4258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141" y="2346567"/>
            <a:ext cx="436999" cy="545716"/>
          </a:xfrm>
          <a:prstGeom prst="rect">
            <a:avLst/>
          </a:prstGeom>
          <a:noFill/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19088" y="2309813"/>
          <a:ext cx="2074862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7" imgW="1581044" imgH="2943356" progId="Excel.Sheet.8">
                  <p:embed/>
                </p:oleObj>
              </mc:Choice>
              <mc:Fallback>
                <p:oleObj name="Worksheet" r:id="rId7" imgW="1581044" imgH="2943356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9088" y="2309813"/>
                        <a:ext cx="2074862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76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28710" y="321530"/>
            <a:ext cx="8789721" cy="555747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>
                <a:latin typeface="Futura-Bold" pitchFamily="2" charset="0"/>
                <a:cs typeface="Arial"/>
              </a:rPr>
              <a:t>Agenda</a:t>
            </a:r>
            <a:endParaRPr lang="en-US" sz="2000" b="1" dirty="0">
              <a:latin typeface="Futura-Bold" pitchFamily="2" charset="0"/>
              <a:cs typeface="Arial"/>
            </a:endParaRPr>
          </a:p>
        </p:txBody>
      </p:sp>
      <p:pic>
        <p:nvPicPr>
          <p:cNvPr id="3" name="Picture 2" descr="Road Show-04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087" y="2187566"/>
            <a:ext cx="4526204" cy="2689534"/>
          </a:xfrm>
          <a:prstGeom prst="rect">
            <a:avLst/>
          </a:prstGeom>
        </p:spPr>
      </p:pic>
      <p:pic>
        <p:nvPicPr>
          <p:cNvPr id="15" name="Picture 14" descr="Road Show-04-0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22" r="11760" b="21673"/>
          <a:stretch/>
        </p:blipFill>
        <p:spPr>
          <a:xfrm>
            <a:off x="5704090" y="2486657"/>
            <a:ext cx="3706610" cy="31188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08316" y="2392568"/>
            <a:ext cx="2339872" cy="381152"/>
          </a:xfrm>
          <a:prstGeom prst="rect">
            <a:avLst/>
          </a:prstGeom>
          <a:noFill/>
        </p:spPr>
        <p:txBody>
          <a:bodyPr wrap="square" lIns="103147" tIns="51573" rIns="103147" bIns="51573" rtlCol="0">
            <a:spAutoFit/>
          </a:bodyPr>
          <a:lstStyle/>
          <a:p>
            <a:pPr algn="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Sekilas</a:t>
            </a:r>
            <a:r>
              <a:rPr lang="en-US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Perseroan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9237" y="3004356"/>
            <a:ext cx="1617791" cy="381152"/>
          </a:xfrm>
          <a:prstGeom prst="rect">
            <a:avLst/>
          </a:prstGeom>
          <a:noFill/>
        </p:spPr>
        <p:txBody>
          <a:bodyPr wrap="square" lIns="103147" tIns="51573" rIns="103147" bIns="51573" rtlCol="0">
            <a:spAutoFit/>
          </a:bodyPr>
          <a:lstStyle/>
          <a:p>
            <a:pPr algn="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Industri</a:t>
            </a:r>
            <a:endParaRPr lang="en-US" b="1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4179" y="3662781"/>
            <a:ext cx="1067519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FFFF"/>
                </a:solidFill>
                <a:latin typeface="Arial"/>
                <a:cs typeface="Arial"/>
              </a:rPr>
              <a:t>Strategi</a:t>
            </a:r>
            <a:endParaRPr lang="en-US" b="1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60432" y="4307696"/>
            <a:ext cx="1490711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FFFF"/>
                </a:solidFill>
                <a:latin typeface="Arial"/>
                <a:cs typeface="Arial"/>
              </a:rPr>
              <a:t>Pencapaian</a:t>
            </a:r>
            <a:endParaRPr lang="en-US" b="1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3539" y="2392568"/>
            <a:ext cx="336687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3608" y="3004356"/>
            <a:ext cx="336549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3608" y="3662781"/>
            <a:ext cx="336549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97196" y="4292902"/>
            <a:ext cx="349373" cy="381152"/>
          </a:xfrm>
          <a:prstGeom prst="rect">
            <a:avLst/>
          </a:prstGeom>
          <a:noFill/>
        </p:spPr>
        <p:txBody>
          <a:bodyPr wrap="none" lIns="103147" tIns="51573" rIns="103147" bIns="51573" rtlCol="0">
            <a:spAutoFit/>
          </a:bodyPr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white"/>
                </a:solidFill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7432" y="6414623"/>
            <a:ext cx="222885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03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41683"/>
            <a:ext cx="8543925" cy="1252658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MDIA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Penghargaan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Sertifikasi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31" y="1908665"/>
            <a:ext cx="2121874" cy="26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85" y="1901827"/>
            <a:ext cx="2171407" cy="269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72" y="1910862"/>
            <a:ext cx="2146791" cy="2696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2869" y="5042772"/>
            <a:ext cx="2967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otham Book" panose="02000603040000020004" pitchFamily="2" charset="0"/>
              </a:rPr>
              <a:t>MDIA </a:t>
            </a:r>
            <a:r>
              <a:rPr lang="en-US" sz="1200" dirty="0" err="1">
                <a:latin typeface="Gotham Book" panose="02000603040000020004" pitchFamily="2" charset="0"/>
              </a:rPr>
              <a:t>dianugerahi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oleh</a:t>
            </a:r>
            <a:r>
              <a:rPr lang="en-US" sz="1200" dirty="0">
                <a:latin typeface="Gotham Book" panose="02000603040000020004" pitchFamily="2" charset="0"/>
              </a:rPr>
              <a:t> Warta</a:t>
            </a:r>
          </a:p>
          <a:p>
            <a:r>
              <a:rPr lang="en-US" sz="1200" dirty="0" err="1">
                <a:latin typeface="Gotham Book" panose="02000603040000020004" pitchFamily="2" charset="0"/>
              </a:rPr>
              <a:t>Ekonomi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sebagai</a:t>
            </a:r>
            <a:r>
              <a:rPr lang="en-US" sz="1200" dirty="0">
                <a:latin typeface="Gotham Book" panose="02000603040000020004" pitchFamily="2" charset="0"/>
              </a:rPr>
              <a:t> “Indonesia Fastest</a:t>
            </a:r>
          </a:p>
          <a:p>
            <a:r>
              <a:rPr lang="en-US" sz="1200" dirty="0">
                <a:latin typeface="Gotham Book" panose="02000603040000020004" pitchFamily="2" charset="0"/>
              </a:rPr>
              <a:t>Growing Issuer 2016” </a:t>
            </a:r>
            <a:r>
              <a:rPr lang="en-US" sz="1200" dirty="0" err="1">
                <a:latin typeface="Gotham Book" panose="02000603040000020004" pitchFamily="2" charset="0"/>
              </a:rPr>
              <a:t>untuk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kategori</a:t>
            </a:r>
            <a:endParaRPr lang="en-US" sz="1200" dirty="0">
              <a:latin typeface="Gotham Book" panose="02000603040000020004" pitchFamily="2" charset="0"/>
            </a:endParaRPr>
          </a:p>
          <a:p>
            <a:r>
              <a:rPr lang="en-US" sz="1200" dirty="0" err="1">
                <a:latin typeface="Gotham Book" panose="02000603040000020004" pitchFamily="2" charset="0"/>
              </a:rPr>
              <a:t>Periklanan</a:t>
            </a:r>
            <a:r>
              <a:rPr lang="en-US" sz="1200" dirty="0">
                <a:latin typeface="Gotham Book" panose="02000603040000020004" pitchFamily="2" charset="0"/>
              </a:rPr>
              <a:t>, </a:t>
            </a:r>
            <a:r>
              <a:rPr lang="en-US" sz="1200" dirty="0" err="1">
                <a:latin typeface="Gotham Book" panose="02000603040000020004" pitchFamily="2" charset="0"/>
              </a:rPr>
              <a:t>Percetakan</a:t>
            </a:r>
            <a:r>
              <a:rPr lang="en-US" sz="1200" dirty="0">
                <a:latin typeface="Gotham Book" panose="02000603040000020004" pitchFamily="2" charset="0"/>
              </a:rPr>
              <a:t> &amp; Media</a:t>
            </a:r>
            <a:r>
              <a:rPr lang="en-US" sz="12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499" y="5076091"/>
            <a:ext cx="31534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200" dirty="0">
                <a:latin typeface="Gotham Book" panose="02000603040000020004" pitchFamily="2" charset="0"/>
              </a:rPr>
              <a:t>MDIA </a:t>
            </a:r>
            <a:r>
              <a:rPr lang="en-US" sz="1200" dirty="0" err="1">
                <a:latin typeface="Gotham Book" panose="02000603040000020004" pitchFamily="2" charset="0"/>
              </a:rPr>
              <a:t>dianugrahi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penghargaan</a:t>
            </a:r>
            <a:endParaRPr lang="en-US" sz="1200" dirty="0">
              <a:latin typeface="Gotham Book" panose="02000603040000020004" pitchFamily="2" charset="0"/>
            </a:endParaRPr>
          </a:p>
          <a:p>
            <a:pPr algn="just"/>
            <a:r>
              <a:rPr lang="en-US" sz="1200" i="1" dirty="0">
                <a:latin typeface="Gotham Book" panose="02000603040000020004" pitchFamily="2" charset="0"/>
              </a:rPr>
              <a:t>The 8th IICD Corporate Governance</a:t>
            </a:r>
          </a:p>
          <a:p>
            <a:pPr algn="just"/>
            <a:r>
              <a:rPr lang="en-US" sz="1200" i="1" dirty="0">
                <a:latin typeface="Gotham Book" panose="02000603040000020004" pitchFamily="2" charset="0"/>
              </a:rPr>
              <a:t>Conference And Award </a:t>
            </a:r>
            <a:r>
              <a:rPr lang="en-US" sz="1200" dirty="0" err="1">
                <a:latin typeface="Gotham Book" panose="02000603040000020004" pitchFamily="2" charset="0"/>
              </a:rPr>
              <a:t>untuk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kategori</a:t>
            </a:r>
            <a:endParaRPr lang="en-US" sz="1200" dirty="0">
              <a:latin typeface="Gotham Book" panose="02000603040000020004" pitchFamily="2" charset="0"/>
            </a:endParaRPr>
          </a:p>
          <a:p>
            <a:pPr algn="just"/>
            <a:r>
              <a:rPr lang="en-US" sz="1200" dirty="0">
                <a:latin typeface="Gotham Book" panose="02000603040000020004" pitchFamily="2" charset="0"/>
              </a:rPr>
              <a:t>“</a:t>
            </a:r>
            <a:r>
              <a:rPr lang="en-US" sz="1200" i="1" dirty="0">
                <a:latin typeface="Gotham Book" panose="02000603040000020004" pitchFamily="2" charset="0"/>
              </a:rPr>
              <a:t>the Most Improve</a:t>
            </a:r>
            <a:r>
              <a:rPr lang="en-US" sz="1200" dirty="0">
                <a:latin typeface="Gotham Book" panose="02000603040000020004" pitchFamily="2" charset="0"/>
              </a:rPr>
              <a:t>” </a:t>
            </a:r>
            <a:r>
              <a:rPr lang="en-US" sz="1200" dirty="0" err="1">
                <a:latin typeface="Gotham Book" panose="02000603040000020004" pitchFamily="2" charset="0"/>
              </a:rPr>
              <a:t>dalam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penerapan</a:t>
            </a:r>
            <a:endParaRPr lang="en-US" sz="1200" dirty="0">
              <a:latin typeface="Gotham Book" panose="02000603040000020004" pitchFamily="2" charset="0"/>
            </a:endParaRPr>
          </a:p>
          <a:p>
            <a:pPr algn="just"/>
            <a:r>
              <a:rPr lang="en-US" sz="1200" dirty="0">
                <a:latin typeface="Gotham Book" panose="02000603040000020004" pitchFamily="2" charset="0"/>
              </a:rPr>
              <a:t>GCG </a:t>
            </a:r>
            <a:r>
              <a:rPr lang="en-US" sz="1200" dirty="0" err="1">
                <a:latin typeface="Gotham Book" panose="02000603040000020004" pitchFamily="2" charset="0"/>
              </a:rPr>
              <a:t>berdasarkan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sistem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penilaian</a:t>
            </a:r>
            <a:endParaRPr lang="en-US" sz="1200" dirty="0">
              <a:latin typeface="Gotham Book" panose="02000603040000020004" pitchFamily="2" charset="0"/>
            </a:endParaRPr>
          </a:p>
          <a:p>
            <a:pPr algn="just"/>
            <a:r>
              <a:rPr lang="en-US" sz="1200" i="1" dirty="0" err="1">
                <a:latin typeface="Gotham Book" panose="02000603040000020004" pitchFamily="2" charset="0"/>
              </a:rPr>
              <a:t>Asean</a:t>
            </a:r>
            <a:r>
              <a:rPr lang="en-US" sz="1200" i="1" dirty="0">
                <a:latin typeface="Gotham Book" panose="02000603040000020004" pitchFamily="2" charset="0"/>
              </a:rPr>
              <a:t> Corporate Governance</a:t>
            </a:r>
          </a:p>
          <a:p>
            <a:pPr algn="just"/>
            <a:r>
              <a:rPr lang="en-US" sz="1200" i="1" dirty="0">
                <a:latin typeface="Gotham Book" panose="02000603040000020004" pitchFamily="2" charset="0"/>
              </a:rPr>
              <a:t>Scorecard.</a:t>
            </a:r>
            <a:endParaRPr lang="en-US" sz="1200" dirty="0">
              <a:latin typeface="Gotham Book" panose="0200060304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08464" y="5034573"/>
            <a:ext cx="2757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tham Book" panose="02000603040000020004" pitchFamily="2" charset="0"/>
              </a:rPr>
              <a:t>MDIA </a:t>
            </a:r>
            <a:r>
              <a:rPr lang="en-US" sz="1200" dirty="0" err="1">
                <a:latin typeface="Gotham Book" panose="02000603040000020004" pitchFamily="2" charset="0"/>
              </a:rPr>
              <a:t>dianugerahi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oleh</a:t>
            </a:r>
            <a:r>
              <a:rPr lang="en-US" sz="1200" dirty="0">
                <a:latin typeface="Gotham Book" panose="02000603040000020004" pitchFamily="2" charset="0"/>
              </a:rPr>
              <a:t> Warta</a:t>
            </a:r>
          </a:p>
          <a:p>
            <a:r>
              <a:rPr lang="en-US" sz="1200" dirty="0" err="1">
                <a:latin typeface="Gotham Book" panose="02000603040000020004" pitchFamily="2" charset="0"/>
              </a:rPr>
              <a:t>Ekonomi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sebagai</a:t>
            </a:r>
            <a:r>
              <a:rPr lang="en-US" sz="1200" dirty="0">
                <a:latin typeface="Gotham Book" panose="02000603040000020004" pitchFamily="2" charset="0"/>
              </a:rPr>
              <a:t> “The Winner of Indonesia Most Innovative Business Award 2017” </a:t>
            </a:r>
            <a:r>
              <a:rPr lang="en-US" sz="1200" dirty="0" err="1">
                <a:latin typeface="Gotham Book" panose="02000603040000020004" pitchFamily="2" charset="0"/>
              </a:rPr>
              <a:t>untuk</a:t>
            </a:r>
            <a:r>
              <a:rPr lang="en-US" sz="1200" dirty="0">
                <a:latin typeface="Gotham Book" panose="02000603040000020004" pitchFamily="2" charset="0"/>
              </a:rPr>
              <a:t> </a:t>
            </a:r>
            <a:r>
              <a:rPr lang="en-US" sz="1200" dirty="0" err="1">
                <a:latin typeface="Gotham Book" panose="02000603040000020004" pitchFamily="2" charset="0"/>
              </a:rPr>
              <a:t>kategori</a:t>
            </a:r>
            <a:endParaRPr lang="en-US" sz="1200" dirty="0">
              <a:latin typeface="Gotham Book" panose="02000603040000020004" pitchFamily="2" charset="0"/>
            </a:endParaRPr>
          </a:p>
          <a:p>
            <a:r>
              <a:rPr lang="en-US" sz="1200" dirty="0" err="1">
                <a:latin typeface="Gotham Book" panose="02000603040000020004" pitchFamily="2" charset="0"/>
              </a:rPr>
              <a:t>Periklanan</a:t>
            </a:r>
            <a:r>
              <a:rPr lang="en-US" sz="1200" dirty="0">
                <a:latin typeface="Gotham Book" panose="02000603040000020004" pitchFamily="2" charset="0"/>
              </a:rPr>
              <a:t>, </a:t>
            </a:r>
            <a:r>
              <a:rPr lang="en-US" sz="1200" dirty="0" err="1">
                <a:latin typeface="Gotham Book" panose="02000603040000020004" pitchFamily="2" charset="0"/>
              </a:rPr>
              <a:t>Percetakan</a:t>
            </a:r>
            <a:r>
              <a:rPr lang="en-US" sz="1200" dirty="0">
                <a:latin typeface="Gotham Book" panose="02000603040000020004" pitchFamily="2" charset="0"/>
              </a:rPr>
              <a:t> &amp; Media.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373326" y="6494546"/>
            <a:ext cx="222885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6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350041" y="337869"/>
            <a:ext cx="8445023" cy="564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fontAlgn="auto">
              <a:spcBef>
                <a:spcPct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Arial"/>
                <a:ea typeface="ＭＳ Ｐゴシック" pitchFamily="34" charset="-128"/>
                <a:cs typeface="Arial"/>
              </a:defRPr>
            </a:lvl1pPr>
          </a:lstStyle>
          <a:p>
            <a:r>
              <a:rPr lang="id-ID" dirty="0" smtClean="0">
                <a:solidFill>
                  <a:schemeClr val="tx1"/>
                </a:solidFill>
              </a:rPr>
              <a:t>ANTV peringkat #10 dalam jajaran Perusahaan Terkreatif tahun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3" y="1125344"/>
            <a:ext cx="3964164" cy="5531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98" y="3051008"/>
            <a:ext cx="2759384" cy="36057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7529" y="1129423"/>
            <a:ext cx="439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50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CAKRAWALA ANDALAS TELEVISI (ANTV)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7529" y="1729587"/>
            <a:ext cx="485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Strategi dan repositioning ANTV yang lebih fokus kepada segmen perempuan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7529" y="2326948"/>
            <a:ext cx="401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 Most Creative Company (MEDIA)</a:t>
            </a:r>
          </a:p>
          <a:p>
            <a:r>
              <a:rPr lang="en-US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#10 Most Creative Company </a:t>
            </a:r>
            <a:endParaRPr lang="en-US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498443" y="6356351"/>
            <a:ext cx="2311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21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3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3124954" y="2826284"/>
            <a:ext cx="4231621" cy="1325563"/>
          </a:xfrm>
        </p:spPr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08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4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8224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7486" y="1545771"/>
            <a:ext cx="3875314" cy="3077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SEKILAS PERSEROAN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7432" y="6414623"/>
            <a:ext cx="222885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6703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8881" y="1071555"/>
            <a:ext cx="9144684" cy="67095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4001" indent="-234001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PT Intermedia Capital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Tbk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. (MDIA)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merupakan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induk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usaha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dari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ANTV,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satu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dari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10 TV FTA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yang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memiliki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izin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bersiaran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secara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nasional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di Indonesia. </a:t>
            </a:r>
            <a:endParaRPr lang="en-US" sz="1400" dirty="0" smtClean="0">
              <a:latin typeface="Gotham Book" panose="02000603040000020004" pitchFamily="2" charset="0"/>
              <a:ea typeface="MS PGothic" panose="020B0600070205080204" pitchFamily="34" charset="-128"/>
            </a:endParaRP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MDIA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mencatatkan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pertumbuhan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pendapatan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2016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sebesar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26,7%,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merupakan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pertumbuhan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tertinggi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diantara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perusahan-perusahaan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media yang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sahamnya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diperdagangkan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di Bursa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Efek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Indonesia. </a:t>
            </a: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2016, ANTV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menerapkan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strategi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jitu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dengan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memaksimalkan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jumlah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pemirsa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yang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dijangkau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daripada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memilih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bersaing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langsung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dengan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kompetitor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jam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tayang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prime time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.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Strategi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tersebut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dirancang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untuk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meningkatkan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TVS ANTV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disetiap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segmen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jam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tayang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(</a:t>
            </a:r>
            <a:r>
              <a:rPr lang="en-US" sz="1400" i="1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daypart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)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diluar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prime time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.</a:t>
            </a:r>
            <a:endParaRPr lang="en-US" sz="1400" i="1" dirty="0">
              <a:latin typeface="Gotham Book" panose="02000603040000020004" pitchFamily="2" charset="0"/>
              <a:ea typeface="MS PGothic" panose="020B0600070205080204" pitchFamily="34" charset="-128"/>
            </a:endParaRP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Kesuksesan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ANTV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dalam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menyajikan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konten-konten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yang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berkualitas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tercermin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meningkatnya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pangsa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pemirsa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. Rata-rata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pangsa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pemirsa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ANTV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selama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4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bulan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pertama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2017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meningkat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menjadi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15,6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dari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13,6 di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2016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11,8 di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2015.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Bahkan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bulan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Januari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2017 ANTV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berhasil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mencatatkan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rekor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pangsa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pemirsa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bulanan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tertinggi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yakni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sebesar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17,3.</a:t>
            </a: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2016, MDIA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memperoleh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penghargaan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dari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</a:p>
          <a:p>
            <a:pPr marL="457200" indent="-457200" algn="just">
              <a:spcAft>
                <a:spcPts val="1200"/>
              </a:spcAft>
              <a:defRPr/>
            </a:pP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  1. 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Warta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Ekonomi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sebagai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“Indonesia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FastestGrowing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Issuer 2016”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untuk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kategori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Periklanan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,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Percetakan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&amp;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Media;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dan</a:t>
            </a:r>
            <a:endParaRPr lang="en-US" sz="1400" dirty="0" smtClean="0">
              <a:latin typeface="Gotham Book" panose="02000603040000020004" pitchFamily="2" charset="0"/>
              <a:ea typeface="MS PGothic" panose="020B0600070205080204" pitchFamily="34" charset="-128"/>
            </a:endParaRPr>
          </a:p>
          <a:p>
            <a:pPr marL="457200" indent="-457200" algn="just">
              <a:spcAft>
                <a:spcPts val="1200"/>
              </a:spcAft>
              <a:defRPr/>
            </a:pP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   2. Indonesia 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Institute for Corporate Directorship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(“IICD”)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dalam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acarara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the 8</a:t>
            </a:r>
            <a:r>
              <a:rPr lang="en-US" sz="1400" baseline="300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th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IICD Corporate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Corporate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Governance Conference and Award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sebagai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“ The Most Improved Company”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berdasarkan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system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penilaian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i="1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Asean</a:t>
            </a:r>
            <a:r>
              <a:rPr lang="en-US" sz="1400" i="1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Corporate Governance.</a:t>
            </a:r>
            <a:endParaRPr lang="en-US" sz="1400" dirty="0">
              <a:latin typeface="Gotham Book" panose="02000603040000020004" pitchFamily="2" charset="0"/>
              <a:ea typeface="MS PGothic" panose="020B0600070205080204" pitchFamily="34" charset="-128"/>
            </a:endParaRP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Pada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tahun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2017,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kembali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mendapatkan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 smtClean="0">
                <a:latin typeface="Gotham Book" panose="02000603040000020004" pitchFamily="2" charset="0"/>
                <a:ea typeface="MS PGothic" panose="020B0600070205080204" pitchFamily="34" charset="-128"/>
              </a:rPr>
              <a:t>penghargaan</a:t>
            </a:r>
            <a:r>
              <a:rPr lang="en-US" sz="1400" dirty="0" smtClean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oleh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Warta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Ekonomi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sebagai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“The Winner of Indonesia Most Innovative Business Award 2017”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untuk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kategori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Periklanan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, </a:t>
            </a:r>
            <a:r>
              <a:rPr lang="en-US" sz="1400" dirty="0" err="1">
                <a:latin typeface="Gotham Book" panose="02000603040000020004" pitchFamily="2" charset="0"/>
                <a:ea typeface="MS PGothic" panose="020B0600070205080204" pitchFamily="34" charset="-128"/>
              </a:rPr>
              <a:t>Percetakan</a:t>
            </a:r>
            <a:r>
              <a:rPr lang="en-US" sz="1400" dirty="0">
                <a:latin typeface="Gotham Book" panose="02000603040000020004" pitchFamily="2" charset="0"/>
                <a:ea typeface="MS PGothic" panose="020B0600070205080204" pitchFamily="34" charset="-128"/>
              </a:rPr>
              <a:t> &amp; Media.</a:t>
            </a: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endParaRPr lang="en-US" sz="1600" i="1" dirty="0" smtClean="0">
              <a:latin typeface="Gotham Book" panose="02000603040000020004" pitchFamily="2" charset="0"/>
              <a:ea typeface="MS PGothic" panose="020B0600070205080204" pitchFamily="34" charset="-128"/>
            </a:endParaRPr>
          </a:p>
          <a:p>
            <a:pPr marL="234001" indent="-234001" algn="just">
              <a:spcAft>
                <a:spcPts val="1200"/>
              </a:spcAft>
              <a:buFont typeface="Arial" pitchFamily="34" charset="0"/>
              <a:buChar char="•"/>
              <a:defRPr/>
            </a:pPr>
            <a:endParaRPr lang="en-US" sz="1600" i="1" dirty="0">
              <a:latin typeface="Gotham Book" panose="02000603040000020004" pitchFamily="2" charset="0"/>
              <a:ea typeface="MS PGothic" panose="020B0600070205080204" pitchFamily="34" charset="-128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860795" y="231189"/>
            <a:ext cx="8194294" cy="6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587" tIns="47294" rIns="94587" bIns="47294" anchor="ctr"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731838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</a:defRPr>
            </a:lvl6pPr>
            <a:lvl7pPr marL="914400" algn="ctr" defTabSz="731838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</a:defRPr>
            </a:lvl7pPr>
            <a:lvl8pPr marL="1371600" algn="ctr" defTabSz="731838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</a:defRPr>
            </a:lvl8pPr>
            <a:lvl9pPr marL="1828800" algn="ctr" defTabSz="731838" rtl="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Arial" pitchFamily="-106" charset="0"/>
              </a:defRPr>
            </a:lvl9pPr>
          </a:lstStyle>
          <a:p>
            <a:pPr algn="l" eaLnBrk="1" hangingPunct="1">
              <a:defRPr/>
            </a:pPr>
            <a:r>
              <a:rPr lang="en-US" sz="2000" b="1" dirty="0">
                <a:solidFill>
                  <a:schemeClr val="tx1"/>
                </a:solidFill>
                <a:latin typeface="Arial"/>
                <a:ea typeface="+mj-ea"/>
                <a:cs typeface="Arial"/>
              </a:rPr>
              <a:t>MDIA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merupakan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penyedia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konten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hiburan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yang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senantiasa</a:t>
            </a:r>
            <a:r>
              <a:rPr lang="en-US" sz="2000" b="1" dirty="0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Arial"/>
                <a:ea typeface="+mj-ea"/>
                <a:cs typeface="Arial"/>
              </a:rPr>
              <a:t>dinamis</a:t>
            </a:r>
            <a:endParaRPr lang="en-US" sz="2000" b="1" dirty="0">
              <a:solidFill>
                <a:schemeClr val="tx1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7150" y="6578746"/>
            <a:ext cx="222885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98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8"/>
          <p:cNvSpPr txBox="1">
            <a:spLocks/>
          </p:cNvSpPr>
          <p:nvPr/>
        </p:nvSpPr>
        <p:spPr>
          <a:xfrm>
            <a:off x="768334" y="442558"/>
            <a:ext cx="7217228" cy="60559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altLang="id-ID" sz="1800" b="1" dirty="0">
                <a:latin typeface="Arial"/>
                <a:cs typeface="Arial"/>
              </a:rPr>
              <a:t>Kinerja Keuangan MDIA Kuartal I/2017</a:t>
            </a:r>
            <a:endParaRPr lang="en-US" altLang="id-ID" sz="1800" b="1" dirty="0">
              <a:latin typeface="Arial"/>
              <a:cs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896270"/>
              </p:ext>
            </p:extLst>
          </p:nvPr>
        </p:nvGraphicFramePr>
        <p:xfrm>
          <a:off x="562707" y="1406765"/>
          <a:ext cx="8874369" cy="379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506"/>
                <a:gridCol w="1431303"/>
                <a:gridCol w="1458355"/>
                <a:gridCol w="1406205"/>
              </a:tblGrid>
              <a:tr h="751307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(IDR miliar)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1Q 2016A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1Q 2017A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Peningkatan (Penurunan) %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Pendapatan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355,7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520,3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46,3%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Program dan Penyiaran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115,7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173,6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50,0%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Umum dan Administrasi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100,1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133,9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33,7%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Penyusutan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15,3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14,5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-5,2%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EBITDA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139,9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212,8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52,1%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EBITDA Mar</a:t>
                      </a:r>
                      <a:r>
                        <a:rPr lang="en-US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(%)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39,3%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40,9%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Laba (Rugi) Bersih*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91,4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145,8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59,5%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0872">
                <a:tc>
                  <a:txBody>
                    <a:bodyPr/>
                    <a:lstStyle/>
                    <a:p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Laba (Rugi) Bersih terhadap</a:t>
                      </a:r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Pendapatan</a:t>
                      </a:r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(%)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25,7%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28,0%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3165" y="5397158"/>
            <a:ext cx="607817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i="1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d-ID" sz="975" i="1" dirty="0">
                <a:latin typeface="Arial" panose="020B0604020202020204" pitchFamily="34" charset="0"/>
                <a:cs typeface="Arial" panose="020B0604020202020204" pitchFamily="34" charset="0"/>
              </a:rPr>
              <a:t>Laba bersih (rugi) yang diatribusikan kepada pemilik entitas induk</a:t>
            </a:r>
            <a:endParaRPr lang="en-US" sz="975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7536473" y="649287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40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511929" y="6492875"/>
            <a:ext cx="2228850" cy="365125"/>
          </a:xfrm>
        </p:spPr>
        <p:txBody>
          <a:bodyPr/>
          <a:lstStyle/>
          <a:p>
            <a:fld id="{EB1EF241-2055-F541-9A50-0B1624B3323D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786758"/>
              </p:ext>
            </p:extLst>
          </p:nvPr>
        </p:nvGraphicFramePr>
        <p:xfrm>
          <a:off x="504092" y="1482929"/>
          <a:ext cx="8921261" cy="410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613"/>
                <a:gridCol w="1125449"/>
                <a:gridCol w="1146719"/>
                <a:gridCol w="1105711"/>
                <a:gridCol w="1105711"/>
                <a:gridCol w="1053058"/>
              </a:tblGrid>
              <a:tr h="400347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(IDR miliar)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2016A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rgbClr val="A50021"/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Pendapatan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622,2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851,0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1.365,8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1.386,0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1.756,6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Pertumbuhan Pendapatan (%)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26,2%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36,8%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1,5%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26,7%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Program dan Penyiaran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(223,8)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(275,6)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(432,6)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(476,0)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(543,3)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Umum dan Administrasi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(227,8)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(29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,8)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(392,9)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(457,7)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(613,5)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Beban Penyusutan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(32,7)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(36,7)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(58,9)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(65,9)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(63,2)</a:t>
                      </a:r>
                      <a:endParaRPr lang="id-ID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EBITDA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170,6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540,3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452,2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599,9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EBITDA Mar</a:t>
                      </a:r>
                      <a:r>
                        <a:rPr lang="en-US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</a:t>
                      </a:r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(%)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27,4%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</a:t>
                      </a:r>
                      <a:r>
                        <a:rPr lang="en-US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39,6%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32,6%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34,1%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Laba (Rugi) Bersih*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43,5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119,0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353,2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256,7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645,6</a:t>
                      </a:r>
                      <a:endParaRPr lang="id-ID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347">
                <a:tc>
                  <a:txBody>
                    <a:bodyPr/>
                    <a:lstStyle/>
                    <a:p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Laba (Rugi) Bersih terhadap</a:t>
                      </a:r>
                      <a:r>
                        <a:rPr lang="id-ID" sz="1400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Pendapatan (%)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7,0%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14,0%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25,9%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18,5%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d-ID" sz="14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36,8%</a:t>
                      </a:r>
                      <a:endParaRPr lang="id-ID" sz="14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295" marR="74295" marT="37148" marB="37148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7239" y="5703653"/>
            <a:ext cx="607817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id-ID" sz="975" dirty="0">
                <a:latin typeface="Arial" panose="020B0604020202020204" pitchFamily="34" charset="0"/>
                <a:cs typeface="Arial" panose="020B0604020202020204" pitchFamily="34" charset="0"/>
              </a:rPr>
              <a:t>Laba bersih (rugi) yang diatribusikan kepada pemilik entitas induk</a:t>
            </a:r>
            <a:endParaRPr lang="en-US" sz="9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408962" y="369279"/>
            <a:ext cx="7217228" cy="605598"/>
          </a:xfrm>
          <a:prstGeom prst="rect">
            <a:avLst/>
          </a:prstGeom>
        </p:spPr>
        <p:txBody>
          <a:bodyPr vert="horz" lIns="74295" tIns="37148" rIns="74295" bIns="3714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altLang="id-ID" sz="2000" b="1" dirty="0">
                <a:latin typeface="Arial"/>
                <a:cs typeface="Arial"/>
              </a:rPr>
              <a:t>Kinerja Keuangan MDIA 2012A-2016A</a:t>
            </a:r>
            <a:endParaRPr lang="en-US" altLang="id-ID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092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8224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7486" y="1545771"/>
            <a:ext cx="3875314" cy="3077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87432" y="6414623"/>
            <a:ext cx="222885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747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4587" y="199418"/>
            <a:ext cx="8728596" cy="943698"/>
          </a:xfrm>
        </p:spPr>
        <p:txBody>
          <a:bodyPr>
            <a:normAutofit/>
          </a:bodyPr>
          <a:lstStyle/>
          <a:p>
            <a:pPr algn="l" defTabSz="515734">
              <a:spcBef>
                <a:spcPts val="0"/>
              </a:spcBef>
            </a:pPr>
            <a:r>
              <a:rPr lang="id-ID" altLang="id-ID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Demografi Indonesia didominasi oleh populasi perempuan, muda serta bertumbuhnya segmen kelas menengah</a:t>
            </a:r>
            <a:endParaRPr lang="en-US" altLang="id-I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392753" y="6462820"/>
            <a:ext cx="222885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F241-2055-F541-9A50-0B1624B3323D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INPro-Regular" panose="02000503030000020004" pitchFamily="50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DINPro-Regular" panose="02000503030000020004" pitchFamily="50" charset="0"/>
              <a:ea typeface="+mn-ea"/>
              <a:cs typeface="+mn-cs"/>
            </a:endParaRPr>
          </a:p>
        </p:txBody>
      </p:sp>
      <p:graphicFrame>
        <p:nvGraphicFramePr>
          <p:cNvPr id="3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36330"/>
              </p:ext>
            </p:extLst>
          </p:nvPr>
        </p:nvGraphicFramePr>
        <p:xfrm>
          <a:off x="465992" y="1628587"/>
          <a:ext cx="5147307" cy="2371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8" name="Picture 37" descr="DFBD-01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385" y="5244184"/>
            <a:ext cx="3611171" cy="49971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94084" y="1057048"/>
            <a:ext cx="2400185" cy="27626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47" tIns="51573" rIns="103147" bIns="51573" rtlCol="0" anchor="ctr"/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91819" y="1057050"/>
            <a:ext cx="2302453" cy="24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147" tIns="51573" rIns="103147" bIns="51573">
            <a:spAutoFit/>
          </a:bodyPr>
          <a:lstStyle/>
          <a:p>
            <a:pPr marL="0" marR="0" lvl="0" indent="0" algn="l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lang="id-ID" altLang="id-ID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ocial </a:t>
            </a:r>
            <a:r>
              <a:rPr kumimoji="0" lang="en-US" altLang="id-ID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lang="id-ID" altLang="id-ID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conomic Classification (SEC)</a:t>
            </a:r>
            <a:endParaRPr kumimoji="0" lang="en-US" altLang="id-ID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4084" y="1057048"/>
            <a:ext cx="74136" cy="2762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47" tIns="51573" rIns="103147" bIns="51573" rtlCol="0" anchor="ctr"/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1454" y="4182206"/>
            <a:ext cx="490368" cy="27626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47" tIns="51573" rIns="103147" bIns="51573" rtlCol="0" anchor="ctr"/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97591" y="4190029"/>
            <a:ext cx="512922" cy="24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147" tIns="51573" rIns="103147" bIns="51573">
            <a:spAutoFit/>
          </a:bodyPr>
          <a:lstStyle/>
          <a:p>
            <a:pPr marL="0" marR="0" lvl="0" indent="0" algn="l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id-ID" sz="900" b="1" dirty="0" err="1" smtClean="0">
                <a:solidFill>
                  <a:prstClr val="white"/>
                </a:solidFill>
                <a:latin typeface="Arial"/>
                <a:cs typeface="Arial"/>
              </a:rPr>
              <a:t>Umur</a:t>
            </a:r>
            <a:endParaRPr kumimoji="0" lang="en-US" altLang="id-ID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7265" y="4172679"/>
            <a:ext cx="48461" cy="284291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47" tIns="51573" rIns="103147" bIns="51573" rtlCol="0" anchor="ctr"/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4" name="Picture 53" descr="DFBD-01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4834" y="998483"/>
            <a:ext cx="3611171" cy="410383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059298" y="4759868"/>
            <a:ext cx="119294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Perempuan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090869" y="5307387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Laki-laki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46678" y="4759868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35469" y="5307387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lang="en-US" sz="1500" dirty="0">
                <a:solidFill>
                  <a:prstClr val="white"/>
                </a:solidFill>
                <a:latin typeface="Arial"/>
                <a:cs typeface="Arial"/>
              </a:rPr>
              <a:t>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388078" y="4759868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376869" y="5307387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</a:t>
            </a: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960556" y="1019346"/>
            <a:ext cx="11817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Perempuan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3986" y="1033596"/>
            <a:ext cx="8931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Laki-laki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3" name="Rounded Rectangle 57"/>
          <p:cNvSpPr/>
          <p:nvPr/>
        </p:nvSpPr>
        <p:spPr>
          <a:xfrm>
            <a:off x="7193518" y="4337142"/>
            <a:ext cx="1730646" cy="2888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7193518" y="4337142"/>
            <a:ext cx="751320" cy="33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147" tIns="51573" rIns="103147" bIns="51573">
            <a:spAutoFit/>
          </a:bodyPr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id-ID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2016</a:t>
            </a:r>
            <a:endParaRPr kumimoji="0" lang="en-US" altLang="id-ID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8266335" y="4337142"/>
            <a:ext cx="751320" cy="33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147" tIns="51573" rIns="103147" bIns="51573">
            <a:spAutoFit/>
          </a:bodyPr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id-ID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</a:t>
            </a:r>
            <a:endParaRPr kumimoji="0" lang="en-US" altLang="id-ID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7837538" y="4479894"/>
            <a:ext cx="515811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6"/>
          <p:cNvSpPr txBox="1">
            <a:spLocks/>
          </p:cNvSpPr>
          <p:nvPr/>
        </p:nvSpPr>
        <p:spPr bwMode="auto">
          <a:xfrm>
            <a:off x="465992" y="6420693"/>
            <a:ext cx="5659037" cy="22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Sumber</a:t>
            </a:r>
            <a:r>
              <a:rPr kumimoji="0" lang="en-US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Jan - </a:t>
            </a:r>
            <a:r>
              <a:rPr lang="id-ID" altLang="id-ID" sz="9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Apr 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2016 &amp;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Jan 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</a:t>
            </a:r>
            <a:r>
              <a:rPr lang="en-US" altLang="id-ID" sz="9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id-ID" altLang="id-ID" sz="9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Apr</a:t>
            </a:r>
            <a:r>
              <a:rPr kumimoji="0" lang="id-ID" altLang="id-ID" sz="9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Total TV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 Cities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id-ID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Reach 000’s</a:t>
            </a:r>
            <a:endParaRPr kumimoji="0" lang="id-ID" altLang="id-ID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92472" y="2678244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894524" y="3227552"/>
            <a:ext cx="55976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48,</a:t>
            </a:r>
            <a:r>
              <a:rPr kumimoji="0" lang="id-ID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694176" y="1484524"/>
            <a:ext cx="2918123" cy="2267105"/>
          </a:xfrm>
          <a:prstGeom prst="rect">
            <a:avLst/>
          </a:prstGeom>
          <a:solidFill>
            <a:schemeClr val="tx2">
              <a:lumMod val="40000"/>
              <a:lumOff val="60000"/>
              <a:alpha val="31000"/>
            </a:schemeClr>
          </a:solidFill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44989" y="1511147"/>
            <a:ext cx="659353" cy="242653"/>
          </a:xfrm>
          <a:prstGeom prst="rect">
            <a:avLst/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lIns="103147" tIns="51573" rIns="103147" bIns="51573">
            <a:spAutoFit/>
          </a:bodyPr>
          <a:lstStyle/>
          <a:p>
            <a:pPr marL="0" marR="0" lvl="0" indent="0" algn="ctr" defTabSz="5157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84" charset="-128"/>
                <a:cs typeface="Arial"/>
              </a:rPr>
              <a:t>78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84" charset="-128"/>
                <a:cs typeface="Arial"/>
              </a:rPr>
              <a:t>%</a:t>
            </a: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-84" charset="-128"/>
              <a:cs typeface="Arial"/>
            </a:endParaRPr>
          </a:p>
        </p:txBody>
      </p:sp>
      <p:graphicFrame>
        <p:nvGraphicFramePr>
          <p:cNvPr id="72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665104"/>
              </p:ext>
            </p:extLst>
          </p:nvPr>
        </p:nvGraphicFramePr>
        <p:xfrm>
          <a:off x="601454" y="4525642"/>
          <a:ext cx="5167918" cy="1986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98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8"/>
          <p:cNvSpPr txBox="1">
            <a:spLocks/>
          </p:cNvSpPr>
          <p:nvPr/>
        </p:nvSpPr>
        <p:spPr>
          <a:xfrm>
            <a:off x="356701" y="234046"/>
            <a:ext cx="8915053" cy="76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495" lvl="1" indent="-7937" defTabSz="515734">
              <a:spcBef>
                <a:spcPct val="50000"/>
              </a:spcBef>
            </a:pPr>
            <a:r>
              <a:rPr lang="en-US" sz="1700" b="1" dirty="0">
                <a:latin typeface="Arial"/>
                <a:cs typeface="Arial"/>
              </a:rPr>
              <a:t>B</a:t>
            </a:r>
            <a:r>
              <a:rPr lang="id-ID" sz="1700" b="1" dirty="0" smtClean="0">
                <a:latin typeface="Arial"/>
                <a:cs typeface="Arial"/>
              </a:rPr>
              <a:t>elanja iklan bersih di Indonesia tumbuh sebesar 53% </a:t>
            </a:r>
            <a:r>
              <a:rPr lang="en-US" sz="1700" b="1" dirty="0" err="1" smtClean="0">
                <a:latin typeface="Arial"/>
                <a:cs typeface="Arial"/>
              </a:rPr>
              <a:t>untuk</a:t>
            </a:r>
            <a:r>
              <a:rPr lang="en-US" sz="1700" b="1" dirty="0" smtClean="0">
                <a:latin typeface="Arial"/>
                <a:cs typeface="Arial"/>
              </a:rPr>
              <a:t> </a:t>
            </a:r>
            <a:r>
              <a:rPr lang="en-US" sz="1700" b="1" dirty="0" err="1" smtClean="0">
                <a:latin typeface="Arial"/>
                <a:cs typeface="Arial"/>
              </a:rPr>
              <a:t>periode</a:t>
            </a:r>
            <a:r>
              <a:rPr lang="en-US" sz="1700" b="1" dirty="0" smtClean="0">
                <a:latin typeface="Arial"/>
                <a:cs typeface="Arial"/>
              </a:rPr>
              <a:t> </a:t>
            </a:r>
            <a:r>
              <a:rPr lang="id-ID" sz="1700" b="1" dirty="0" smtClean="0">
                <a:latin typeface="Arial"/>
                <a:cs typeface="Arial"/>
              </a:rPr>
              <a:t>2011 </a:t>
            </a:r>
            <a:r>
              <a:rPr lang="en-US" sz="1700" b="1" dirty="0" smtClean="0">
                <a:latin typeface="Arial"/>
                <a:cs typeface="Arial"/>
              </a:rPr>
              <a:t>– 2016 </a:t>
            </a:r>
            <a:r>
              <a:rPr lang="id-ID" sz="1700" b="1" dirty="0" smtClean="0">
                <a:latin typeface="Arial"/>
                <a:cs typeface="Arial"/>
              </a:rPr>
              <a:t>dan terus tumbuh. TV FTA tetap merupakan </a:t>
            </a:r>
            <a:r>
              <a:rPr lang="id-ID" sz="1700" b="1" i="1" dirty="0" smtClean="0">
                <a:latin typeface="Arial"/>
                <a:cs typeface="Arial"/>
              </a:rPr>
              <a:t>platform</a:t>
            </a:r>
            <a:r>
              <a:rPr lang="id-ID" sz="1700" b="1" dirty="0" smtClean="0">
                <a:latin typeface="Arial"/>
                <a:cs typeface="Arial"/>
              </a:rPr>
              <a:t> utama untuk beriklan</a:t>
            </a:r>
            <a:endParaRPr lang="en-US" altLang="id-ID" sz="1700" b="1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522727" y="6492875"/>
            <a:ext cx="2228850" cy="365125"/>
          </a:xfrm>
        </p:spPr>
        <p:txBody>
          <a:bodyPr/>
          <a:lstStyle/>
          <a:p>
            <a:fld id="{EB1EF241-2055-F541-9A50-0B1624B3323D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8758" y="1792515"/>
            <a:ext cx="16318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74289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d-ID" sz="10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(USD </a:t>
            </a:r>
            <a:r>
              <a:rPr lang="id-ID" sz="10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juta)</a:t>
            </a:r>
            <a:endParaRPr lang="id-ID" sz="10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89777" y="1244666"/>
            <a:ext cx="2978311" cy="468192"/>
          </a:xfrm>
          <a:prstGeom prst="rect">
            <a:avLst/>
          </a:prstGeom>
          <a:solidFill>
            <a:srgbClr val="40404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33" tIns="45717" rIns="91433" bIns="45717" rtlCol="0" anchor="ctr">
            <a:noAutofit/>
          </a:bodyPr>
          <a:lstStyle/>
          <a:p>
            <a:pPr marL="183144" defTabSz="74289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white"/>
                </a:solidFill>
                <a:latin typeface="Arial"/>
                <a:cs typeface="Arial"/>
              </a:rPr>
              <a:t>Belanja</a:t>
            </a:r>
            <a:r>
              <a:rPr lang="en-US" sz="1600" dirty="0" smtClean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prstClr val="white"/>
                </a:solidFill>
                <a:latin typeface="Arial"/>
                <a:cs typeface="Arial"/>
              </a:rPr>
              <a:t>Iklan</a:t>
            </a:r>
            <a:r>
              <a:rPr lang="en-US" sz="1600" dirty="0" smtClean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prstClr val="white"/>
                </a:solidFill>
                <a:latin typeface="Arial"/>
                <a:cs typeface="Arial"/>
              </a:rPr>
              <a:t>Bersih</a:t>
            </a:r>
            <a:r>
              <a:rPr lang="en-US" sz="1600" dirty="0" smtClean="0">
                <a:solidFill>
                  <a:prstClr val="white"/>
                </a:solidFill>
                <a:latin typeface="Arial"/>
                <a:cs typeface="Arial"/>
              </a:rPr>
              <a:t> Industry</a:t>
            </a:r>
            <a:endParaRPr lang="id-ID" sz="1600" dirty="0">
              <a:solidFill>
                <a:prstClr val="white"/>
              </a:solidFill>
              <a:latin typeface="Arial"/>
              <a:cs typeface="Arial"/>
            </a:endParaRPr>
          </a:p>
          <a:p>
            <a:pPr marL="183144" defTabSz="742894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00" i="1" dirty="0" err="1" smtClean="0">
                <a:solidFill>
                  <a:prstClr val="white"/>
                </a:solidFill>
                <a:latin typeface="Arial"/>
                <a:cs typeface="Arial"/>
              </a:rPr>
              <a:t>Sumber</a:t>
            </a:r>
            <a:r>
              <a:rPr lang="en-US" sz="800" i="1" dirty="0" smtClean="0">
                <a:solidFill>
                  <a:prstClr val="white"/>
                </a:solidFill>
                <a:latin typeface="Arial"/>
                <a:cs typeface="Arial"/>
              </a:rPr>
              <a:t>:</a:t>
            </a:r>
            <a:r>
              <a:rPr lang="id-ID" sz="800" i="1" dirty="0" smtClean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lang="id-ID" sz="800" i="1" dirty="0">
                <a:solidFill>
                  <a:prstClr val="white"/>
                </a:solidFill>
                <a:latin typeface="Arial"/>
                <a:cs typeface="Arial"/>
              </a:rPr>
              <a:t>Media Partners Asia </a:t>
            </a:r>
            <a:r>
              <a:rPr lang="id-ID" sz="800" i="1" dirty="0" smtClean="0">
                <a:solidFill>
                  <a:prstClr val="white"/>
                </a:solidFill>
                <a:latin typeface="Arial"/>
                <a:cs typeface="Arial"/>
              </a:rPr>
              <a:t>April</a:t>
            </a:r>
            <a:r>
              <a:rPr lang="en-US" sz="800" i="1" dirty="0" smtClean="0">
                <a:solidFill>
                  <a:prstClr val="white"/>
                </a:solidFill>
                <a:latin typeface="Arial"/>
                <a:cs typeface="Arial"/>
              </a:rPr>
              <a:t> </a:t>
            </a:r>
            <a:r>
              <a:rPr lang="en-US" sz="800" i="1" dirty="0">
                <a:solidFill>
                  <a:prstClr val="white"/>
                </a:solidFill>
                <a:latin typeface="Arial"/>
                <a:cs typeface="Arial"/>
              </a:rPr>
              <a:t>201</a:t>
            </a:r>
            <a:r>
              <a:rPr lang="id-ID" sz="800" i="1" dirty="0">
                <a:solidFill>
                  <a:prstClr val="white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684468" y="1244665"/>
            <a:ext cx="125743" cy="46819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47" tIns="51573" rIns="103147" bIns="51573" rtlCol="0" anchor="ctr"/>
          <a:lstStyle/>
          <a:p>
            <a:pPr algn="ctr" defTabSz="51573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288759" y="1928258"/>
          <a:ext cx="9501054" cy="4153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522727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09454" y="5193589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11601" y="5204642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07468" y="5206502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38018" y="5193802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66%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10239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05301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79830" y="520629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89777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61%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57789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65658" y="5197750"/>
            <a:ext cx="545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98443" y="2517759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2,729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56172" y="2676832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2,5</a:t>
            </a:r>
            <a:r>
              <a:rPr lang="id-ID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78499" y="2874362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2,33</a:t>
            </a:r>
            <a:r>
              <a:rPr lang="id-ID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39286" y="3056779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2,132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56819" y="3201403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1,952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42962" y="3201403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1,986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56418" y="3392742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1,804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38724" y="3615021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1,600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31363" y="3772395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1,389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122178" y="2216738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3,019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66546" y="2347543"/>
            <a:ext cx="54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2,87</a:t>
            </a:r>
            <a:r>
              <a:rPr lang="id-ID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2596</TotalTime>
  <Words>1438</Words>
  <Application>Microsoft Office PowerPoint</Application>
  <PresentationFormat>A4 Paper (210x297 mm)</PresentationFormat>
  <Paragraphs>464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MingLiU_HKSCS-ExtB</vt:lpstr>
      <vt:lpstr>ＭＳ Ｐゴシック</vt:lpstr>
      <vt:lpstr>ＭＳ Ｐゴシック</vt:lpstr>
      <vt:lpstr>Arial</vt:lpstr>
      <vt:lpstr>Calibri</vt:lpstr>
      <vt:lpstr>Calibri Light</vt:lpstr>
      <vt:lpstr>DINPro-Regular</vt:lpstr>
      <vt:lpstr>Futura-Bold</vt:lpstr>
      <vt:lpstr>Gotham Book</vt:lpstr>
      <vt:lpstr>Office Theme</vt:lpstr>
      <vt:lpstr>Worksheet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Demografi Indonesia didominasi oleh populasi perempuan, muda serta bertumbuhnya segmen kelas menengah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MDIA memperoleh Penghargaan dan Sertifikasi   </vt:lpstr>
      <vt:lpstr>PowerPoint Presentation</vt:lpstr>
      <vt:lpstr>Terima Kasih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Ridwan Amsori</dc:creator>
  <cp:lastModifiedBy>Ridwan Amsori</cp:lastModifiedBy>
  <cp:revision>44</cp:revision>
  <dcterms:created xsi:type="dcterms:W3CDTF">2017-05-18T04:04:54Z</dcterms:created>
  <dcterms:modified xsi:type="dcterms:W3CDTF">2017-05-23T13:40:32Z</dcterms:modified>
</cp:coreProperties>
</file>